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48"/>
  </p:notesMasterIdLst>
  <p:handoutMasterIdLst>
    <p:handoutMasterId r:id="rId49"/>
  </p:handoutMasterIdLst>
  <p:sldIdLst>
    <p:sldId id="256" r:id="rId2"/>
    <p:sldId id="326" r:id="rId3"/>
    <p:sldId id="365" r:id="rId4"/>
    <p:sldId id="327" r:id="rId5"/>
    <p:sldId id="315" r:id="rId6"/>
    <p:sldId id="261" r:id="rId7"/>
    <p:sldId id="279" r:id="rId8"/>
    <p:sldId id="330" r:id="rId9"/>
    <p:sldId id="370" r:id="rId10"/>
    <p:sldId id="355" r:id="rId11"/>
    <p:sldId id="356" r:id="rId12"/>
    <p:sldId id="371" r:id="rId13"/>
    <p:sldId id="358" r:id="rId14"/>
    <p:sldId id="359" r:id="rId15"/>
    <p:sldId id="360" r:id="rId16"/>
    <p:sldId id="361" r:id="rId17"/>
    <p:sldId id="362" r:id="rId18"/>
    <p:sldId id="280" r:id="rId19"/>
    <p:sldId id="309" r:id="rId20"/>
    <p:sldId id="364" r:id="rId21"/>
    <p:sldId id="363" r:id="rId22"/>
    <p:sldId id="381" r:id="rId23"/>
    <p:sldId id="374" r:id="rId24"/>
    <p:sldId id="375" r:id="rId25"/>
    <p:sldId id="376" r:id="rId26"/>
    <p:sldId id="377" r:id="rId27"/>
    <p:sldId id="378" r:id="rId28"/>
    <p:sldId id="379" r:id="rId29"/>
    <p:sldId id="380" r:id="rId30"/>
    <p:sldId id="372" r:id="rId31"/>
    <p:sldId id="367" r:id="rId32"/>
    <p:sldId id="368" r:id="rId33"/>
    <p:sldId id="369" r:id="rId34"/>
    <p:sldId id="328" r:id="rId35"/>
    <p:sldId id="311" r:id="rId36"/>
    <p:sldId id="294" r:id="rId37"/>
    <p:sldId id="313" r:id="rId38"/>
    <p:sldId id="299" r:id="rId39"/>
    <p:sldId id="316" r:id="rId40"/>
    <p:sldId id="301" r:id="rId41"/>
    <p:sldId id="314" r:id="rId42"/>
    <p:sldId id="322" r:id="rId43"/>
    <p:sldId id="373" r:id="rId44"/>
    <p:sldId id="304" r:id="rId45"/>
    <p:sldId id="275" r:id="rId46"/>
    <p:sldId id="329" r:id="rId4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477"/>
  </p:normalViewPr>
  <p:slideViewPr>
    <p:cSldViewPr>
      <p:cViewPr>
        <p:scale>
          <a:sx n="90" d="100"/>
          <a:sy n="90" d="100"/>
        </p:scale>
        <p:origin x="2840"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86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310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0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0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310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1A193A-172D-43DE-A111-5E79852194B5}" type="slidenum">
              <a:rPr lang="en-US"/>
              <a:pPr/>
              <a:t>‹#›</a:t>
            </a:fld>
            <a:endParaRPr lang="en-US"/>
          </a:p>
        </p:txBody>
      </p:sp>
    </p:spTree>
    <p:extLst>
      <p:ext uri="{BB962C8B-B14F-4D97-AF65-F5344CB8AC3E}">
        <p14:creationId xmlns:p14="http://schemas.microsoft.com/office/powerpoint/2010/main" val="3273648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E6CCBA3-80B4-4D08-B8BD-457DE7459FD3}"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0D5CBB-6292-4EC6-B244-C010ADA9B025}" type="slidenum">
              <a:rPr lang="en-US"/>
              <a:pPr/>
              <a:t>16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5E0D47B-F40F-4F94-887F-85F39310845A}" type="slidenum">
              <a:rPr lang="en-US"/>
              <a:pPr/>
              <a:t>17</a:t>
            </a:fld>
            <a:endParaRPr lang="en-US"/>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3A72762-6E73-4F6C-AB3F-0B8FB531E2CB}" type="slidenum">
              <a:rPr lang="en-US"/>
              <a:pPr/>
              <a:t>18</a:t>
            </a:fld>
            <a:endParaRPr lang="en-US"/>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smtClean="0"/>
              <a:t>College park wants 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44894FC-EDC8-4DEA-9BB2-35C6267AB97C}" type="slidenum">
              <a:rPr lang="en-US"/>
              <a:pPr/>
              <a:t>19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0BDD6A1-ADCB-48C5-88D1-800A2BAD8877}" type="slidenum">
              <a:rPr lang="en-US" smtClean="0"/>
              <a:pPr/>
              <a:t>23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4873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46B625E-E3A8-46A0-8647-D555E2AA1362}" type="slidenum">
              <a:rPr lang="en-US" smtClean="0"/>
              <a:pPr/>
              <a:t>24</a:t>
            </a:fld>
            <a:endParaRPr lang="en-US" smtClean="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914400" y="4343400"/>
            <a:ext cx="5029200" cy="4343400"/>
          </a:xfrm>
          <a:solidFill>
            <a:srgbClr val="FFFFFF"/>
          </a:solidFill>
          <a:ln>
            <a:solidFill>
              <a:srgbClr val="000000"/>
            </a:solidFill>
          </a:ln>
        </p:spPr>
        <p:txBody>
          <a:bodyPr/>
          <a:lstStyle/>
          <a:p>
            <a:pPr eaLnBrk="1" hangingPunct="1"/>
            <a:r>
              <a:rPr lang="en-US" dirty="0" smtClean="0"/>
              <a:t>All academies (except the Government Law and Public Administration)are one of three pathways to graduation (world, language, advanced technology, career academy). </a:t>
            </a:r>
          </a:p>
          <a:p>
            <a:pPr eaLnBrk="1" hangingPunct="1"/>
            <a:r>
              <a:rPr lang="en-US" dirty="0" smtClean="0"/>
              <a:t>Students must earn at least 4 credits in an approved completer to graduate high school.</a:t>
            </a:r>
          </a:p>
          <a:p>
            <a:pPr eaLnBrk="1" hangingPunct="1"/>
            <a:endParaRPr lang="en-US" dirty="0" smtClean="0"/>
          </a:p>
          <a:p>
            <a:pPr eaLnBrk="1" hangingPunct="1"/>
            <a:r>
              <a:rPr lang="en-US" dirty="0" smtClean="0"/>
              <a:t>The academies prepare student for both college and careers depending on what their career goals are. Our programs explore all the pathways and options students can pursue in that career field. </a:t>
            </a:r>
          </a:p>
          <a:p>
            <a:pPr eaLnBrk="1" hangingPunct="1"/>
            <a:endParaRPr lang="en-US" dirty="0" smtClean="0"/>
          </a:p>
          <a:p>
            <a:pPr eaLnBrk="1" hangingPunct="1"/>
            <a:r>
              <a:rPr lang="en-US" dirty="0" smtClean="0"/>
              <a:t>Academies are either centralized at the Applications and Research Laboratory on Route 108 or at each high school</a:t>
            </a:r>
          </a:p>
          <a:p>
            <a:pPr eaLnBrk="1" hangingPunct="1"/>
            <a:endParaRPr lang="en-US" dirty="0" smtClean="0"/>
          </a:p>
          <a:p>
            <a:pPr eaLnBrk="1" hangingPunct="1"/>
            <a:r>
              <a:rPr lang="en-US" dirty="0" smtClean="0"/>
              <a:t>Academies at the ARL need specialized equipment with certified staff to teach this coursework. The equipment an labs cannot be duplicated at every high school. </a:t>
            </a:r>
          </a:p>
          <a:p>
            <a:pPr eaLnBrk="1" hangingPunct="1"/>
            <a:r>
              <a:rPr lang="en-US" dirty="0" smtClean="0"/>
              <a:t>There is a shuttle bus that transfers students from the high school and back every day. </a:t>
            </a:r>
          </a:p>
          <a:p>
            <a:pPr eaLnBrk="1" hangingPunct="1"/>
            <a:r>
              <a:rPr lang="en-US" dirty="0" smtClean="0"/>
              <a:t>Students do not miss out on in school wide, extracurricular or sports activities. </a:t>
            </a:r>
          </a:p>
          <a:p>
            <a:pPr eaLnBrk="1" hangingPunct="1"/>
            <a:endParaRPr lang="en-US" dirty="0" smtClean="0"/>
          </a:p>
        </p:txBody>
      </p:sp>
    </p:spTree>
    <p:extLst>
      <p:ext uri="{BB962C8B-B14F-4D97-AF65-F5344CB8AC3E}">
        <p14:creationId xmlns:p14="http://schemas.microsoft.com/office/powerpoint/2010/main" val="111958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D9E7208-1C64-49BC-BEC9-D2BAC380032E}" type="slidenum">
              <a:rPr lang="en-US" smtClean="0"/>
              <a:pPr/>
              <a:t>25</a:t>
            </a:fld>
            <a:endParaRPr lang="en-US" smtClean="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914400" y="4343400"/>
            <a:ext cx="5029200" cy="4495800"/>
          </a:xfrm>
          <a:solidFill>
            <a:srgbClr val="FFFFFF"/>
          </a:solidFill>
          <a:ln>
            <a:solidFill>
              <a:srgbClr val="000000"/>
            </a:solidFill>
          </a:ln>
        </p:spPr>
        <p:txBody>
          <a:bodyPr/>
          <a:lstStyle/>
          <a:p>
            <a:pPr eaLnBrk="1" hangingPunct="1"/>
            <a:r>
              <a:rPr lang="en-US" dirty="0" smtClean="0"/>
              <a:t>In grades 9 and 10 students complete their graduation requirements and may need to take a specific graduation requirement (</a:t>
            </a:r>
            <a:r>
              <a:rPr lang="en-US" dirty="0" err="1" smtClean="0"/>
              <a:t>ie</a:t>
            </a:r>
            <a:r>
              <a:rPr lang="en-US" dirty="0" smtClean="0"/>
              <a:t>. Art for Fine Arts for Visual Communications Academy)</a:t>
            </a:r>
          </a:p>
          <a:p>
            <a:pPr eaLnBrk="1" hangingPunct="1"/>
            <a:endParaRPr lang="en-US" dirty="0" smtClean="0"/>
          </a:p>
          <a:p>
            <a:pPr eaLnBrk="1" hangingPunct="1"/>
            <a:r>
              <a:rPr lang="en-US" dirty="0" smtClean="0"/>
              <a:t>There are no requirements to get into most of the academies but all students must maintain a specific GPA in both academy coursework and their mathematics and/or science class as well.</a:t>
            </a:r>
          </a:p>
        </p:txBody>
      </p:sp>
    </p:spTree>
    <p:extLst>
      <p:ext uri="{BB962C8B-B14F-4D97-AF65-F5344CB8AC3E}">
        <p14:creationId xmlns:p14="http://schemas.microsoft.com/office/powerpoint/2010/main" val="62065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4595823-B3AC-4F1E-BF06-37E9B16755E2}" type="slidenum">
              <a:rPr lang="en-US" smtClean="0"/>
              <a:pPr/>
              <a:t>26</a:t>
            </a:fld>
            <a:endParaRPr lang="en-US" smtClean="0"/>
          </a:p>
        </p:txBody>
      </p:sp>
      <p:sp>
        <p:nvSpPr>
          <p:cNvPr id="24579" name="Rectangle 2"/>
          <p:cNvSpPr>
            <a:spLocks noGrp="1" noRot="1" noChangeAspect="1" noChangeArrowheads="1" noTextEdit="1"/>
          </p:cNvSpPr>
          <p:nvPr>
            <p:ph type="sldImg"/>
          </p:nvPr>
        </p:nvSpPr>
        <p:spPr>
          <a:xfrm>
            <a:off x="1143000" y="304800"/>
            <a:ext cx="4572000" cy="3429000"/>
          </a:xfrm>
          <a:solidFill>
            <a:srgbClr val="FFFFFF"/>
          </a:solidFill>
          <a:ln/>
        </p:spPr>
      </p:sp>
      <p:sp>
        <p:nvSpPr>
          <p:cNvPr id="24580" name="Rectangle 3"/>
          <p:cNvSpPr>
            <a:spLocks noGrp="1" noChangeArrowheads="1"/>
          </p:cNvSpPr>
          <p:nvPr>
            <p:ph type="body" idx="1"/>
          </p:nvPr>
        </p:nvSpPr>
        <p:spPr>
          <a:xfrm>
            <a:off x="228600" y="3810000"/>
            <a:ext cx="6400800" cy="5105400"/>
          </a:xfrm>
          <a:solidFill>
            <a:srgbClr val="FFFFFF"/>
          </a:solidFill>
          <a:ln>
            <a:solidFill>
              <a:srgbClr val="000000"/>
            </a:solidFill>
          </a:ln>
        </p:spPr>
        <p:txBody>
          <a:bodyPr/>
          <a:lstStyle/>
          <a:p>
            <a:pPr eaLnBrk="1" hangingPunct="1"/>
            <a:r>
              <a:rPr lang="en-US" dirty="0" smtClean="0"/>
              <a:t>Preparing for College and Careers</a:t>
            </a:r>
          </a:p>
          <a:p>
            <a:pPr eaLnBrk="1" hangingPunct="1"/>
            <a:endParaRPr lang="en-US" dirty="0" smtClean="0"/>
          </a:p>
          <a:p>
            <a:pPr eaLnBrk="1" hangingPunct="1"/>
            <a:r>
              <a:rPr lang="en-US" dirty="0" smtClean="0"/>
              <a:t>We all know that up until now you may not have had a choice on what courses you took or are in classes with other students who may not like the particular subject as much as you do.</a:t>
            </a:r>
          </a:p>
          <a:p>
            <a:pPr eaLnBrk="1" hangingPunct="1"/>
            <a:r>
              <a:rPr lang="en-US" dirty="0" smtClean="0"/>
              <a:t>Students get the opportunity to work with other students, sometimes from all over the county (if in an ARL academy) who are interested in the same things you are interested in (small learning community).  Students get to collaborate on projects and learn specialized skills to help give them experience and a background in that career area. </a:t>
            </a:r>
          </a:p>
          <a:p>
            <a:pPr eaLnBrk="1" hangingPunct="1"/>
            <a:r>
              <a:rPr lang="en-US" dirty="0" smtClean="0"/>
              <a:t>Students work with mentors in the field for expertise and guidance, have a one on one relationship with their teacher/advisor, and have the opportunity to work out in the community in an internship experience. </a:t>
            </a:r>
          </a:p>
          <a:p>
            <a:pPr eaLnBrk="1" hangingPunct="1"/>
            <a:endParaRPr lang="en-US" dirty="0" smtClean="0"/>
          </a:p>
          <a:p>
            <a:pPr eaLnBrk="1" hangingPunct="1"/>
            <a:r>
              <a:rPr lang="en-US" dirty="0" smtClean="0"/>
              <a:t>There are many special activities and field trips that only academy students have access to. Students can participate in state and national competitions that bring scholarships, monetary and recognition awards and other internship or employment opportunities while in high school and beyond.</a:t>
            </a:r>
          </a:p>
          <a:p>
            <a:pPr eaLnBrk="1" hangingPunct="1"/>
            <a:endParaRPr lang="en-US" dirty="0" smtClean="0"/>
          </a:p>
          <a:p>
            <a:pPr eaLnBrk="1" hangingPunct="1"/>
            <a:r>
              <a:rPr lang="en-US" dirty="0" smtClean="0"/>
              <a:t>Most all the academies have articulated credit. If students get a B or better in all coursework students can earn college credit at local colleges and may earn scholarships as well.</a:t>
            </a:r>
          </a:p>
          <a:p>
            <a:pPr eaLnBrk="1" hangingPunct="1"/>
            <a:endParaRPr lang="en-US" dirty="0" smtClean="0"/>
          </a:p>
          <a:p>
            <a:pPr eaLnBrk="1" hangingPunct="1"/>
            <a:r>
              <a:rPr lang="en-US" dirty="0" smtClean="0"/>
              <a:t>Students work towards earning industry certifications which are usually nationally recognized and can lead them into part-time or full-time employment upon graduation.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61134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A4014C3-2B64-4576-B296-BA838A612462}" type="slidenum">
              <a:rPr lang="en-US" smtClean="0"/>
              <a:pPr/>
              <a:t>27</a:t>
            </a:fld>
            <a:endParaRPr lang="en-US" smtClean="0"/>
          </a:p>
        </p:txBody>
      </p:sp>
      <p:sp>
        <p:nvSpPr>
          <p:cNvPr id="25603" name="Rectangle 2"/>
          <p:cNvSpPr>
            <a:spLocks noGrp="1" noRot="1" noChangeAspect="1" noChangeArrowheads="1" noTextEdit="1"/>
          </p:cNvSpPr>
          <p:nvPr>
            <p:ph type="sldImg"/>
          </p:nvPr>
        </p:nvSpPr>
        <p:spPr>
          <a:xfrm>
            <a:off x="1143000" y="304800"/>
            <a:ext cx="4572000" cy="3429000"/>
          </a:xfrm>
          <a:solidFill>
            <a:srgbClr val="FFFFFF"/>
          </a:solidFill>
          <a:ln/>
        </p:spPr>
      </p:sp>
      <p:sp>
        <p:nvSpPr>
          <p:cNvPr id="25604" name="Rectangle 3"/>
          <p:cNvSpPr>
            <a:spLocks noGrp="1" noChangeArrowheads="1"/>
          </p:cNvSpPr>
          <p:nvPr>
            <p:ph type="body" idx="1"/>
          </p:nvPr>
        </p:nvSpPr>
        <p:spPr>
          <a:xfrm>
            <a:off x="228600" y="3810000"/>
            <a:ext cx="6400800" cy="5105400"/>
          </a:xfrm>
          <a:solidFill>
            <a:srgbClr val="FFFFFF"/>
          </a:solidFill>
          <a:ln>
            <a:solidFill>
              <a:srgbClr val="000000"/>
            </a:solidFill>
          </a:ln>
        </p:spPr>
        <p:txBody>
          <a:bodyPr/>
          <a:lstStyle/>
          <a:p>
            <a:pPr eaLnBrk="1" hangingPunct="1"/>
            <a:r>
              <a:rPr lang="en-US" smtClean="0"/>
              <a:t>Preparing for College and Careers</a:t>
            </a:r>
          </a:p>
          <a:p>
            <a:pPr eaLnBrk="1" hangingPunct="1"/>
            <a:endParaRPr lang="en-US" smtClean="0"/>
          </a:p>
          <a:p>
            <a:pPr eaLnBrk="1" hangingPunct="1"/>
            <a:r>
              <a:rPr lang="en-US" smtClean="0"/>
              <a:t>There are many special activities and field trips that only academy students have access to. Students can participate in state and national competitions that bring scholarships, monetary and recognition awards and other internship or employment opportunities while in high school and beyond.</a:t>
            </a:r>
          </a:p>
          <a:p>
            <a:pPr eaLnBrk="1" hangingPunct="1"/>
            <a:endParaRPr lang="en-US" smtClean="0"/>
          </a:p>
          <a:p>
            <a:pPr eaLnBrk="1" hangingPunct="1"/>
            <a:r>
              <a:rPr lang="en-US" smtClean="0"/>
              <a:t>Most all the academies have articulated credit. If students get a B or better in all coursework students can earn college credit at local colleges and may earn scholarships as well.</a:t>
            </a:r>
          </a:p>
          <a:p>
            <a:pPr eaLnBrk="1" hangingPunct="1"/>
            <a:endParaRPr lang="en-US" smtClean="0"/>
          </a:p>
          <a:p>
            <a:pPr eaLnBrk="1" hangingPunct="1"/>
            <a:r>
              <a:rPr lang="en-US" smtClean="0"/>
              <a:t>Students work towards earning industry certifications which are usually nationally recognized and can lead them into part-time or full-time employment upon graduation. </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77560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440C7-C7D4-0B48-B9F4-EA6D4356359F}" type="slidenum">
              <a:rPr lang="en-US" sz="1200"/>
              <a:pPr/>
              <a:t>28</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3300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355773DE-B8BB-4C01-8B98-85B3898955BE}"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46440C7-C7D4-0B48-B9F4-EA6D4356359F}" type="slidenum">
              <a:rPr lang="en-US" sz="1200"/>
              <a:pPr/>
              <a:t>29</a:t>
            </a:fld>
            <a:endParaRPr lang="en-US" sz="120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311590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3D05C5-3C1B-4F92-9B21-4C0B6CE322BA}" type="slidenum">
              <a:rPr lang="en-US"/>
              <a:pPr/>
              <a:t>32</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98067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3D05C5-3C1B-4F92-9B21-4C0B6CE322BA}" type="slidenum">
              <a:rPr lang="en-US"/>
              <a:pPr/>
              <a:t>33</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84287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D24A8B0-5D30-495B-9CFA-EA7DADB62E45}" type="slidenum">
              <a:rPr lang="en-US"/>
              <a:pPr/>
              <a:t>35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E28B1D1-813C-4A30-9CCF-8B8EAACA2074}" type="slidenum">
              <a:rPr lang="en-US"/>
              <a:pPr/>
              <a:t>36</a:t>
            </a:fld>
            <a:endParaRPr lang="en-US"/>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D427287-25EB-478B-9851-EE69AF8E972D}" type="slidenum">
              <a:rPr lang="en-US"/>
              <a:pPr/>
              <a:t>37</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14AC5F0-6849-40E4-9004-A01ED0FB303D}" type="slidenum">
              <a:rPr lang="en-US"/>
              <a:pPr/>
              <a:t>38</a:t>
            </a:fld>
            <a:endParaRPr lang="en-US"/>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1F993FA-603E-4D56-8823-03E3A3C406DF}" type="slidenum">
              <a:rPr lang="en-US"/>
              <a:pPr/>
              <a:t>39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81BCA73-F69E-4867-8288-91741C5BFD87}" type="slidenum">
              <a:rPr lang="en-US"/>
              <a:pPr/>
              <a:t>40</a:t>
            </a:fld>
            <a:endParaRPr lang="en-US"/>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BB0BC0A-C241-42D4-8799-44D5302B9332}" type="slidenum">
              <a:rPr lang="en-US"/>
              <a:pPr/>
              <a:t>41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C8EC72A-1237-40BE-805A-411CF502135A}" type="slidenum">
              <a:rPr lang="en-US"/>
              <a:pPr/>
              <a:t>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1E4A1-C7A0-422B-AE66-14B2B5CF0ED6}" type="slidenum">
              <a:rPr lang="en-US"/>
              <a:pPr/>
              <a:t>42</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B1EC55B-EC8F-450E-AD52-F13245D10DF0}" type="slidenum">
              <a:rPr lang="en-US"/>
              <a:pPr/>
              <a:t>44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FE21742-FF6E-4117-8EFA-854DD6208536}" type="slidenum">
              <a:rPr lang="en-US"/>
              <a:pPr/>
              <a:t>45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DF99609-95E3-4DD1-9B83-14F706832F98}" type="slidenum">
              <a:rPr lang="en-US"/>
              <a:pPr/>
              <a:t>7</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r>
              <a:rPr lang="en-US" dirty="0" smtClean="0"/>
              <a:t>* HCPSS now requires all students to be enrolled in math all 4 years. Mention the 4 credit math requirement for University of Maryland system.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PARCC:</a:t>
            </a:r>
            <a:r>
              <a:rPr lang="en-US" baseline="0" dirty="0" smtClean="0"/>
              <a:t> Alg. I, Alg. II &amp; Geo (maybe) HSA: Biology, </a:t>
            </a:r>
            <a:r>
              <a:rPr lang="en-US" baseline="0" dirty="0" err="1" smtClean="0"/>
              <a:t>Gov’t</a:t>
            </a:r>
            <a:endParaRPr lang="en-US" dirty="0"/>
          </a:p>
        </p:txBody>
      </p:sp>
      <p:sp>
        <p:nvSpPr>
          <p:cNvPr id="4" name="Slide Number Placeholder 3"/>
          <p:cNvSpPr>
            <a:spLocks noGrp="1"/>
          </p:cNvSpPr>
          <p:nvPr>
            <p:ph type="sldNum" sz="quarter" idx="10"/>
          </p:nvPr>
        </p:nvSpPr>
        <p:spPr/>
        <p:txBody>
          <a:bodyPr/>
          <a:lstStyle/>
          <a:p>
            <a:fld id="{361A193A-172D-43DE-A111-5E79852194B5}"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A7407E4-8083-4105-BAC1-BAFE7ADD15CF}" type="slidenum">
              <a:rPr lang="en-US"/>
              <a:pPr/>
              <a:t>10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86D512D-D36A-42E7-8933-6C1D8A015D08}" type="slidenum">
              <a:rPr lang="en-US"/>
              <a:pPr/>
              <a:t>11</a:t>
            </a:fld>
            <a:endParaRPr lang="en-US"/>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9C18176-02D9-4D4F-9B37-A1E35ABFD564}" type="slidenum">
              <a:rPr lang="en-US"/>
              <a:pPr/>
              <a:t>13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AD6A288-A81B-4969-A6FE-85E4FC88662D}" type="slidenum">
              <a:rPr lang="en-US"/>
              <a:pPr/>
              <a:t>14</a:t>
            </a:fld>
            <a:endParaRPr lang="en-US"/>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908175" y="476250"/>
            <a:ext cx="6551613" cy="863600"/>
          </a:xfrm>
        </p:spPr>
        <p:txBody>
          <a:bodyPr/>
          <a:lstStyle>
            <a:lvl1pPr>
              <a:defRPr sz="2800" b="1"/>
            </a:lvl1pPr>
          </a:lstStyle>
          <a:p>
            <a:r>
              <a:rPr lang="ru-RU"/>
              <a:t>Click to edit Master title style</a:t>
            </a:r>
          </a:p>
        </p:txBody>
      </p:sp>
      <p:sp>
        <p:nvSpPr>
          <p:cNvPr id="273412" name="Rectangle 4"/>
          <p:cNvSpPr>
            <a:spLocks noGrp="1" noChangeArrowheads="1"/>
          </p:cNvSpPr>
          <p:nvPr>
            <p:ph type="subTitle" idx="1"/>
          </p:nvPr>
        </p:nvSpPr>
        <p:spPr>
          <a:xfrm>
            <a:off x="1908175" y="1268413"/>
            <a:ext cx="6551613" cy="576262"/>
          </a:xfrm>
        </p:spPr>
        <p:txBody>
          <a:bodyPr/>
          <a:lstStyle>
            <a:lvl1pPr marL="0" indent="0">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5463" y="115888"/>
            <a:ext cx="1871662" cy="6483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8888" y="115888"/>
            <a:ext cx="5464175" cy="6483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8888" y="115888"/>
            <a:ext cx="7488237" cy="648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8888" y="1268413"/>
            <a:ext cx="3667125"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8413" y="1268413"/>
            <a:ext cx="3668712" cy="533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3350" y="115888"/>
            <a:ext cx="7056438"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258888" y="1268413"/>
            <a:ext cx="7488237" cy="5330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788"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xStyles>
    <p:titleStyle>
      <a:lvl1pPr algn="l" rtl="0" eaLnBrk="0" fontAlgn="base" hangingPunct="0">
        <a:spcBef>
          <a:spcPct val="0"/>
        </a:spcBef>
        <a:spcAft>
          <a:spcPct val="0"/>
        </a:spcAft>
        <a:defRPr sz="3600">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bg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bg2"/>
          </a:solidFill>
          <a:latin typeface="Arial" charset="0"/>
        </a:defRPr>
      </a:lvl6pPr>
      <a:lvl7pPr marL="914400" algn="l" rtl="0" fontAlgn="base">
        <a:spcBef>
          <a:spcPct val="0"/>
        </a:spcBef>
        <a:spcAft>
          <a:spcPct val="0"/>
        </a:spcAft>
        <a:defRPr sz="3600">
          <a:solidFill>
            <a:schemeClr val="bg2"/>
          </a:solidFill>
          <a:latin typeface="Arial" charset="0"/>
        </a:defRPr>
      </a:lvl7pPr>
      <a:lvl8pPr marL="1371600" algn="l" rtl="0" fontAlgn="base">
        <a:spcBef>
          <a:spcPct val="0"/>
        </a:spcBef>
        <a:spcAft>
          <a:spcPct val="0"/>
        </a:spcAft>
        <a:defRPr sz="3600">
          <a:solidFill>
            <a:schemeClr val="bg2"/>
          </a:solidFill>
          <a:latin typeface="Arial" charset="0"/>
        </a:defRPr>
      </a:lvl8pPr>
      <a:lvl9pPr marL="1828800" algn="l" rtl="0" fontAlgn="base">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1">
          <a:solidFill>
            <a:schemeClr val="bg2"/>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bg2"/>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bg2"/>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charset="-128"/>
        </a:defRPr>
      </a:lvl5pPr>
      <a:lvl6pPr marL="2514600" indent="-228600" algn="l" rtl="0" fontAlgn="base">
        <a:spcBef>
          <a:spcPct val="20000"/>
        </a:spcBef>
        <a:spcAft>
          <a:spcPct val="0"/>
        </a:spcAft>
        <a:buChar char="»"/>
        <a:defRPr sz="2000">
          <a:solidFill>
            <a:schemeClr val="bg2"/>
          </a:solidFill>
          <a:latin typeface="+mn-lt"/>
          <a:ea typeface="ＭＳ Ｐゴシック" charset="-128"/>
        </a:defRPr>
      </a:lvl6pPr>
      <a:lvl7pPr marL="2971800" indent="-228600" algn="l" rtl="0" fontAlgn="base">
        <a:spcBef>
          <a:spcPct val="20000"/>
        </a:spcBef>
        <a:spcAft>
          <a:spcPct val="0"/>
        </a:spcAft>
        <a:buChar char="»"/>
        <a:defRPr sz="2000">
          <a:solidFill>
            <a:schemeClr val="bg2"/>
          </a:solidFill>
          <a:latin typeface="+mn-lt"/>
          <a:ea typeface="ＭＳ Ｐゴシック" charset="-128"/>
        </a:defRPr>
      </a:lvl7pPr>
      <a:lvl8pPr marL="3429000" indent="-228600" algn="l" rtl="0" fontAlgn="base">
        <a:spcBef>
          <a:spcPct val="20000"/>
        </a:spcBef>
        <a:spcAft>
          <a:spcPct val="0"/>
        </a:spcAft>
        <a:buChar char="»"/>
        <a:defRPr sz="2000">
          <a:solidFill>
            <a:schemeClr val="bg2"/>
          </a:solidFill>
          <a:latin typeface="+mn-lt"/>
          <a:ea typeface="ＭＳ Ｐゴシック" charset="-128"/>
        </a:defRPr>
      </a:lvl8pPr>
      <a:lvl9pPr marL="3886200" indent="-228600" algn="l" rtl="0" fontAlgn="base">
        <a:spcBef>
          <a:spcPct val="2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chs.hcpss.org/"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chs.hcpss.org/" TargetMode="Externa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609600"/>
            <a:ext cx="8153400" cy="1676400"/>
          </a:xfrm>
        </p:spPr>
        <p:txBody>
          <a:bodyPr/>
          <a:lstStyle/>
          <a:p>
            <a:pPr algn="ctr" eaLnBrk="1" hangingPunct="1"/>
            <a:r>
              <a:rPr lang="en-US" sz="6000" dirty="0" smtClean="0"/>
              <a:t>High School </a:t>
            </a:r>
            <a:br>
              <a:rPr lang="en-US" sz="6000" dirty="0" smtClean="0"/>
            </a:br>
            <a:r>
              <a:rPr lang="en-US" sz="6000" dirty="0" smtClean="0"/>
              <a:t>101</a:t>
            </a:r>
            <a:endParaRPr lang="uk-UA" sz="3600" dirty="0" smtClean="0"/>
          </a:p>
        </p:txBody>
      </p:sp>
      <p:sp>
        <p:nvSpPr>
          <p:cNvPr id="16387" name="Rectangle 3"/>
          <p:cNvSpPr>
            <a:spLocks noGrp="1" noChangeArrowheads="1"/>
          </p:cNvSpPr>
          <p:nvPr>
            <p:ph type="subTitle" idx="1"/>
          </p:nvPr>
        </p:nvSpPr>
        <p:spPr>
          <a:xfrm>
            <a:off x="2209800" y="4800600"/>
            <a:ext cx="5486400" cy="1066800"/>
          </a:xfrm>
        </p:spPr>
        <p:txBody>
          <a:bodyPr/>
          <a:lstStyle/>
          <a:p>
            <a:pPr eaLnBrk="1" hangingPunct="1"/>
            <a:r>
              <a:rPr lang="en-US" sz="4800" dirty="0" smtClean="0">
                <a:solidFill>
                  <a:schemeClr val="bg1"/>
                </a:solidFill>
                <a:latin typeface="Verdana" charset="0"/>
              </a:rPr>
              <a:t>Class of 2021</a:t>
            </a:r>
            <a:endParaRPr lang="uk-UA" sz="2800" dirty="0" smtClean="0">
              <a:latin typeface="Verdan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How does my child select classes?</a:t>
            </a:r>
            <a:endParaRPr lang="en-US" smtClean="0"/>
          </a:p>
        </p:txBody>
      </p:sp>
      <p:sp>
        <p:nvSpPr>
          <p:cNvPr id="38915" name="Rectangle 5"/>
          <p:cNvSpPr>
            <a:spLocks noChangeArrowheads="1"/>
          </p:cNvSpPr>
          <p:nvPr/>
        </p:nvSpPr>
        <p:spPr bwMode="auto">
          <a:xfrm>
            <a:off x="2819400" y="914400"/>
            <a:ext cx="3740150" cy="830263"/>
          </a:xfrm>
          <a:prstGeom prst="rect">
            <a:avLst/>
          </a:prstGeom>
          <a:noFill/>
          <a:ln w="254000" cmpd="tri">
            <a:solidFill>
              <a:schemeClr val="tx1"/>
            </a:solidFill>
            <a:miter lim="800000"/>
            <a:headEnd/>
            <a:tailEnd/>
          </a:ln>
        </p:spPr>
        <p:txBody>
          <a:bodyPr>
            <a:spAutoFit/>
          </a:bodyPr>
          <a:lstStyle/>
          <a:p>
            <a:r>
              <a:rPr lang="en-US" sz="4800" b="1" dirty="0">
                <a:solidFill>
                  <a:schemeClr val="accent2"/>
                </a:solidFill>
              </a:rPr>
              <a:t> Question </a:t>
            </a:r>
            <a:r>
              <a:rPr lang="en-US" sz="4800" b="1" dirty="0" smtClean="0">
                <a:solidFill>
                  <a:schemeClr val="accent2"/>
                </a:solidFill>
              </a:rPr>
              <a:t>2</a:t>
            </a:r>
            <a:endParaRPr lang="en-US" sz="4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6" name="AutoShape 6"/>
          <p:cNvSpPr>
            <a:spLocks/>
          </p:cNvSpPr>
          <p:nvPr/>
        </p:nvSpPr>
        <p:spPr bwMode="auto">
          <a:xfrm>
            <a:off x="0" y="2057400"/>
            <a:ext cx="2438400" cy="2846388"/>
          </a:xfrm>
          <a:prstGeom prst="roundRect">
            <a:avLst>
              <a:gd name="adj" fmla="val 6407"/>
            </a:avLst>
          </a:prstGeom>
          <a:solidFill>
            <a:schemeClr val="accent1"/>
          </a:solidFill>
          <a:ln w="25400">
            <a:solidFill>
              <a:schemeClr val="tx1"/>
            </a:solidFill>
            <a:miter lim="800000"/>
            <a:headEnd/>
            <a:tailEnd/>
          </a:ln>
        </p:spPr>
        <p:txBody>
          <a:bodyPr lIns="0" tIns="0" rIns="0" bIns="0" anchor="ctr"/>
          <a:lstStyle/>
          <a:p>
            <a:pPr algn="ctr" defTabSz="642938"/>
            <a:r>
              <a:rPr lang="en-US" sz="2400" dirty="0" smtClean="0">
                <a:solidFill>
                  <a:srgbClr val="FFFFFF"/>
                </a:solidFill>
                <a:effectLst>
                  <a:outerShdw blurRad="38100" dist="38100" dir="2700000" algn="tl">
                    <a:srgbClr val="000000"/>
                  </a:outerShdw>
                </a:effectLst>
                <a:sym typeface="Arial" charset="0"/>
              </a:rPr>
              <a:t>Middle School Teacher </a:t>
            </a:r>
            <a:r>
              <a:rPr lang="en-US" sz="2400" dirty="0">
                <a:solidFill>
                  <a:srgbClr val="FFFFFF"/>
                </a:solidFill>
                <a:effectLst>
                  <a:outerShdw blurRad="38100" dist="38100" dir="2700000" algn="tl">
                    <a:srgbClr val="000000"/>
                  </a:outerShdw>
                </a:effectLst>
                <a:sym typeface="Arial" charset="0"/>
              </a:rPr>
              <a:t>makes course</a:t>
            </a:r>
            <a:r>
              <a:rPr lang="en-US" sz="2000" dirty="0">
                <a:solidFill>
                  <a:srgbClr val="FFFFFF"/>
                </a:solidFill>
                <a:effectLst>
                  <a:outerShdw blurRad="38100" dist="38100" dir="2700000" algn="tl">
                    <a:srgbClr val="000000"/>
                  </a:outerShdw>
                </a:effectLst>
                <a:sym typeface="Arial" charset="0"/>
              </a:rPr>
              <a:t> </a:t>
            </a:r>
            <a:r>
              <a:rPr lang="en-US" sz="2400" dirty="0">
                <a:solidFill>
                  <a:srgbClr val="FFFFFF"/>
                </a:solidFill>
                <a:effectLst>
                  <a:outerShdw blurRad="38100" dist="38100" dir="2700000" algn="tl">
                    <a:srgbClr val="000000"/>
                  </a:outerShdw>
                </a:effectLst>
                <a:sym typeface="Arial" charset="0"/>
              </a:rPr>
              <a:t>recommendation</a:t>
            </a:r>
            <a:endParaRPr lang="en-US" sz="2200" dirty="0">
              <a:solidFill>
                <a:srgbClr val="FFFFFF"/>
              </a:solidFill>
              <a:effectLst>
                <a:outerShdw blurRad="38100" dist="38100" dir="2700000" algn="tl">
                  <a:srgbClr val="000000"/>
                </a:outerShdw>
              </a:effectLst>
              <a:sym typeface="Arial" charset="0"/>
            </a:endParaRPr>
          </a:p>
        </p:txBody>
      </p:sp>
      <p:sp>
        <p:nvSpPr>
          <p:cNvPr id="394247" name="AutoShape 7"/>
          <p:cNvSpPr>
            <a:spLocks/>
          </p:cNvSpPr>
          <p:nvPr/>
        </p:nvSpPr>
        <p:spPr bwMode="auto">
          <a:xfrm>
            <a:off x="2514600" y="2057400"/>
            <a:ext cx="2043113" cy="2836863"/>
          </a:xfrm>
          <a:prstGeom prst="roundRect">
            <a:avLst>
              <a:gd name="adj" fmla="val 6407"/>
            </a:avLst>
          </a:prstGeom>
          <a:solidFill>
            <a:schemeClr val="accent2">
              <a:lumMod val="20000"/>
              <a:lumOff val="80000"/>
            </a:schemeClr>
          </a:solidFill>
          <a:ln w="25400">
            <a:solidFill>
              <a:schemeClr val="tx1"/>
            </a:solidFill>
            <a:miter lim="800000"/>
            <a:headEnd/>
            <a:tailEnd/>
          </a:ln>
        </p:spPr>
        <p:txBody>
          <a:bodyPr lIns="0" tIns="0" rIns="0" bIns="0" anchor="ctr"/>
          <a:lstStyle/>
          <a:p>
            <a:pPr algn="ctr" defTabSz="642938"/>
            <a:r>
              <a:rPr lang="en-US" sz="2400" dirty="0">
                <a:solidFill>
                  <a:srgbClr val="4D4D4D"/>
                </a:solidFill>
                <a:effectLst>
                  <a:outerShdw blurRad="38100" dist="38100" dir="2700000" algn="tl">
                    <a:srgbClr val="000000"/>
                  </a:outerShdw>
                </a:effectLst>
                <a:sym typeface="Arial" charset="0"/>
              </a:rPr>
              <a:t>Student takes course request form home</a:t>
            </a:r>
            <a:endParaRPr lang="en-US" sz="2200" dirty="0">
              <a:solidFill>
                <a:srgbClr val="4D4D4D"/>
              </a:solidFill>
              <a:effectLst>
                <a:outerShdw blurRad="38100" dist="38100" dir="2700000" algn="tl">
                  <a:srgbClr val="000000"/>
                </a:outerShdw>
              </a:effectLst>
              <a:sym typeface="Arial" charset="0"/>
            </a:endParaRPr>
          </a:p>
        </p:txBody>
      </p:sp>
      <p:sp>
        <p:nvSpPr>
          <p:cNvPr id="394248" name="AutoShape 8"/>
          <p:cNvSpPr>
            <a:spLocks/>
          </p:cNvSpPr>
          <p:nvPr/>
        </p:nvSpPr>
        <p:spPr bwMode="auto">
          <a:xfrm>
            <a:off x="4648200" y="2057400"/>
            <a:ext cx="2160588" cy="2819400"/>
          </a:xfrm>
          <a:prstGeom prst="roundRect">
            <a:avLst>
              <a:gd name="adj" fmla="val 6407"/>
            </a:avLst>
          </a:prstGeom>
          <a:solidFill>
            <a:srgbClr val="0000FF"/>
          </a:solidFill>
          <a:ln w="25400">
            <a:solidFill>
              <a:schemeClr val="tx1"/>
            </a:solidFill>
            <a:miter lim="800000"/>
            <a:headEnd/>
            <a:tailEnd/>
          </a:ln>
        </p:spPr>
        <p:txBody>
          <a:bodyPr lIns="0" tIns="0" rIns="0" bIns="0" anchor="ctr"/>
          <a:lstStyle/>
          <a:p>
            <a:pPr algn="ctr" defTabSz="642938"/>
            <a:r>
              <a:rPr lang="en-US" sz="2400" dirty="0">
                <a:solidFill>
                  <a:srgbClr val="FFFFFF"/>
                </a:solidFill>
                <a:effectLst>
                  <a:outerShdw blurRad="38100" dist="38100" dir="2700000" algn="tl">
                    <a:srgbClr val="000000"/>
                  </a:outerShdw>
                </a:effectLst>
                <a:sym typeface="Arial" charset="0"/>
              </a:rPr>
              <a:t>Parent reviews, signs and returns course request </a:t>
            </a:r>
            <a:r>
              <a:rPr lang="en-US" sz="2400" dirty="0" smtClean="0">
                <a:solidFill>
                  <a:srgbClr val="FFFFFF"/>
                </a:solidFill>
                <a:effectLst>
                  <a:outerShdw blurRad="38100" dist="38100" dir="2700000" algn="tl">
                    <a:srgbClr val="000000"/>
                  </a:outerShdw>
                </a:effectLst>
                <a:sym typeface="Arial" charset="0"/>
              </a:rPr>
              <a:t>form to Middle School Counselor</a:t>
            </a:r>
            <a:endParaRPr lang="en-US" sz="2200" dirty="0">
              <a:solidFill>
                <a:srgbClr val="FFFFFF"/>
              </a:solidFill>
              <a:effectLst>
                <a:outerShdw blurRad="38100" dist="38100" dir="2700000" algn="tl">
                  <a:srgbClr val="000000"/>
                </a:outerShdw>
              </a:effectLst>
              <a:sym typeface="Arial" charset="0"/>
            </a:endParaRPr>
          </a:p>
        </p:txBody>
      </p:sp>
      <p:sp>
        <p:nvSpPr>
          <p:cNvPr id="394249" name="AutoShape 9"/>
          <p:cNvSpPr>
            <a:spLocks/>
          </p:cNvSpPr>
          <p:nvPr/>
        </p:nvSpPr>
        <p:spPr bwMode="auto">
          <a:xfrm>
            <a:off x="6884988" y="2057400"/>
            <a:ext cx="2259012" cy="2760663"/>
          </a:xfrm>
          <a:prstGeom prst="roundRect">
            <a:avLst>
              <a:gd name="adj" fmla="val 6222"/>
            </a:avLst>
          </a:prstGeom>
          <a:solidFill>
            <a:srgbClr val="CCFFCC"/>
          </a:solidFill>
          <a:ln w="25400">
            <a:solidFill>
              <a:schemeClr val="tx1"/>
            </a:solidFill>
            <a:miter lim="800000"/>
            <a:headEnd/>
            <a:tailEnd/>
          </a:ln>
        </p:spPr>
        <p:txBody>
          <a:bodyPr lIns="0" tIns="0" rIns="0" bIns="0" anchor="ctr"/>
          <a:lstStyle/>
          <a:p>
            <a:pPr algn="ctr" defTabSz="642938"/>
            <a:r>
              <a:rPr lang="en-US" sz="2400" dirty="0" smtClean="0">
                <a:solidFill>
                  <a:srgbClr val="4D4D4D"/>
                </a:solidFill>
                <a:effectLst>
                  <a:outerShdw blurRad="38100" dist="38100" dir="2700000" algn="tl">
                    <a:srgbClr val="000000"/>
                  </a:outerShdw>
                </a:effectLst>
                <a:sym typeface="Arial" charset="0"/>
              </a:rPr>
              <a:t>Middle School Counselor </a:t>
            </a:r>
            <a:r>
              <a:rPr lang="en-US" sz="2400" dirty="0">
                <a:solidFill>
                  <a:srgbClr val="4D4D4D"/>
                </a:solidFill>
                <a:effectLst>
                  <a:outerShdw blurRad="38100" dist="38100" dir="2700000" algn="tl">
                    <a:srgbClr val="000000"/>
                  </a:outerShdw>
                </a:effectLst>
                <a:sym typeface="Arial" charset="0"/>
              </a:rPr>
              <a:t>reviews request form and forwards form to </a:t>
            </a:r>
            <a:r>
              <a:rPr lang="en-US" sz="2400" dirty="0" smtClean="0">
                <a:solidFill>
                  <a:srgbClr val="4D4D4D"/>
                </a:solidFill>
                <a:effectLst>
                  <a:outerShdw blurRad="38100" dist="38100" dir="2700000" algn="tl">
                    <a:srgbClr val="000000"/>
                  </a:outerShdw>
                </a:effectLst>
                <a:sym typeface="Arial" charset="0"/>
              </a:rPr>
              <a:t>High </a:t>
            </a:r>
            <a:r>
              <a:rPr lang="en-US" sz="2400" dirty="0">
                <a:solidFill>
                  <a:srgbClr val="4D4D4D"/>
                </a:solidFill>
                <a:effectLst>
                  <a:outerShdw blurRad="38100" dist="38100" dir="2700000" algn="tl">
                    <a:srgbClr val="000000"/>
                  </a:outerShdw>
                </a:effectLst>
                <a:sym typeface="Arial" charset="0"/>
              </a:rPr>
              <a:t>S</a:t>
            </a:r>
            <a:r>
              <a:rPr lang="en-US" sz="2400" dirty="0" smtClean="0">
                <a:solidFill>
                  <a:srgbClr val="4D4D4D"/>
                </a:solidFill>
                <a:effectLst>
                  <a:outerShdw blurRad="38100" dist="38100" dir="2700000" algn="tl">
                    <a:srgbClr val="000000"/>
                  </a:outerShdw>
                </a:effectLst>
                <a:sym typeface="Arial" charset="0"/>
              </a:rPr>
              <a:t>chool</a:t>
            </a:r>
            <a:endParaRPr lang="en-US" sz="2200" dirty="0">
              <a:solidFill>
                <a:srgbClr val="4D4D4D"/>
              </a:solidFill>
              <a:effectLst>
                <a:outerShdw blurRad="38100" dist="38100" dir="2700000" algn="tl">
                  <a:srgbClr val="000000"/>
                </a:outerShdw>
              </a:effectLst>
              <a:sym typeface="Arial" charset="0"/>
            </a:endParaRPr>
          </a:p>
        </p:txBody>
      </p:sp>
      <p:sp>
        <p:nvSpPr>
          <p:cNvPr id="40966" name="AutoShape 10"/>
          <p:cNvSpPr>
            <a:spLocks/>
          </p:cNvSpPr>
          <p:nvPr/>
        </p:nvSpPr>
        <p:spPr bwMode="auto">
          <a:xfrm>
            <a:off x="2057400" y="4572000"/>
            <a:ext cx="803275" cy="892175"/>
          </a:xfrm>
          <a:prstGeom prst="rightArrow">
            <a:avLst>
              <a:gd name="adj1" fmla="val 32000"/>
              <a:gd name="adj2" fmla="val 48889"/>
            </a:avLst>
          </a:prstGeom>
          <a:solidFill>
            <a:schemeClr val="tx1"/>
          </a:solidFill>
          <a:ln w="25400">
            <a:solidFill>
              <a:schemeClr val="tx1"/>
            </a:solidFill>
            <a:miter lim="800000"/>
            <a:headEnd/>
            <a:tailEnd/>
          </a:ln>
        </p:spPr>
        <p:txBody>
          <a:bodyPr lIns="0" tIns="0" rIns="0" bIns="0"/>
          <a:lstStyle/>
          <a:p>
            <a:endParaRPr lang="en-US"/>
          </a:p>
        </p:txBody>
      </p:sp>
      <p:sp>
        <p:nvSpPr>
          <p:cNvPr id="40967" name="AutoShape 11"/>
          <p:cNvSpPr>
            <a:spLocks/>
          </p:cNvSpPr>
          <p:nvPr/>
        </p:nvSpPr>
        <p:spPr bwMode="auto">
          <a:xfrm>
            <a:off x="4191000" y="4572000"/>
            <a:ext cx="803275" cy="892175"/>
          </a:xfrm>
          <a:prstGeom prst="rightArrow">
            <a:avLst>
              <a:gd name="adj1" fmla="val 32000"/>
              <a:gd name="adj2" fmla="val 48889"/>
            </a:avLst>
          </a:prstGeom>
          <a:solidFill>
            <a:schemeClr val="tx1"/>
          </a:solidFill>
          <a:ln w="25400">
            <a:solidFill>
              <a:schemeClr val="tx1"/>
            </a:solidFill>
            <a:miter lim="800000"/>
            <a:headEnd/>
            <a:tailEnd/>
          </a:ln>
        </p:spPr>
        <p:txBody>
          <a:bodyPr lIns="0" tIns="0" rIns="0" bIns="0"/>
          <a:lstStyle/>
          <a:p>
            <a:endParaRPr lang="en-US"/>
          </a:p>
        </p:txBody>
      </p:sp>
      <p:sp>
        <p:nvSpPr>
          <p:cNvPr id="40968" name="AutoShape 12"/>
          <p:cNvSpPr>
            <a:spLocks/>
          </p:cNvSpPr>
          <p:nvPr/>
        </p:nvSpPr>
        <p:spPr bwMode="auto">
          <a:xfrm>
            <a:off x="6400800" y="4495800"/>
            <a:ext cx="803275" cy="892175"/>
          </a:xfrm>
          <a:prstGeom prst="rightArrow">
            <a:avLst>
              <a:gd name="adj1" fmla="val 32000"/>
              <a:gd name="adj2" fmla="val 48889"/>
            </a:avLst>
          </a:prstGeom>
          <a:solidFill>
            <a:schemeClr val="tx1"/>
          </a:solidFill>
          <a:ln w="25400">
            <a:solidFill>
              <a:schemeClr val="tx1"/>
            </a:solidFill>
            <a:miter lim="800000"/>
            <a:headEnd/>
            <a:tailEnd/>
          </a:ln>
        </p:spPr>
        <p:txBody>
          <a:bodyPr lIns="0" tIns="0" rIns="0" bIns="0"/>
          <a:lstStyle/>
          <a:p>
            <a:endParaRPr lang="en-US"/>
          </a:p>
        </p:txBody>
      </p:sp>
      <p:sp>
        <p:nvSpPr>
          <p:cNvPr id="40969" name="Rectangle 13"/>
          <p:cNvSpPr>
            <a:spLocks noChangeArrowheads="1"/>
          </p:cNvSpPr>
          <p:nvPr/>
        </p:nvSpPr>
        <p:spPr bwMode="auto">
          <a:xfrm>
            <a:off x="533400" y="609600"/>
            <a:ext cx="8306606" cy="769441"/>
          </a:xfrm>
          <a:prstGeom prst="rect">
            <a:avLst/>
          </a:prstGeom>
          <a:noFill/>
          <a:ln w="127000" cmpd="tri">
            <a:solidFill>
              <a:schemeClr val="tx1"/>
            </a:solidFill>
            <a:miter lim="800000"/>
            <a:headEnd/>
            <a:tailEnd/>
          </a:ln>
        </p:spPr>
        <p:txBody>
          <a:bodyPr wrap="none">
            <a:spAutoFit/>
          </a:bodyPr>
          <a:lstStyle/>
          <a:p>
            <a:r>
              <a:rPr lang="en-US" sz="4400" b="1" dirty="0">
                <a:solidFill>
                  <a:schemeClr val="accent2"/>
                </a:solidFill>
              </a:rPr>
              <a:t>The Course Selection </a:t>
            </a:r>
            <a:r>
              <a:rPr lang="en-US" sz="4400" b="1" dirty="0" smtClean="0">
                <a:solidFill>
                  <a:schemeClr val="accent2"/>
                </a:solidFill>
              </a:rPr>
              <a:t>Process</a:t>
            </a:r>
            <a:endParaRPr lang="en-US" sz="48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10645425"/>
              </p:ext>
            </p:extLst>
          </p:nvPr>
        </p:nvGraphicFramePr>
        <p:xfrm>
          <a:off x="1524000" y="152400"/>
          <a:ext cx="6629400" cy="6705600"/>
        </p:xfrm>
        <a:graphic>
          <a:graphicData uri="http://schemas.openxmlformats.org/presentationml/2006/ole">
            <mc:AlternateContent xmlns:mc="http://schemas.openxmlformats.org/markup-compatibility/2006">
              <mc:Choice xmlns:v="urn:schemas-microsoft-com:vml" Requires="v">
                <p:oleObj spid="_x0000_s1060" name="Document" r:id="rId4" imgW="7268400" imgH="8850240" progId="Word.Document.12">
                  <p:embed/>
                </p:oleObj>
              </mc:Choice>
              <mc:Fallback>
                <p:oleObj name="Document" r:id="rId4" imgW="7268400" imgH="8850240" progId="Word.Document.12">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2400"/>
                        <a:ext cx="6629400" cy="670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2437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is my role in the course selection process?</a:t>
            </a:r>
            <a:endParaRPr lang="en-US" smtClean="0"/>
          </a:p>
        </p:txBody>
      </p:sp>
      <p:sp>
        <p:nvSpPr>
          <p:cNvPr id="45059" name="Rectangle 3"/>
          <p:cNvSpPr>
            <a:spLocks noChangeArrowheads="1"/>
          </p:cNvSpPr>
          <p:nvPr/>
        </p:nvSpPr>
        <p:spPr bwMode="auto">
          <a:xfrm>
            <a:off x="2971800" y="914400"/>
            <a:ext cx="3371436" cy="830997"/>
          </a:xfrm>
          <a:prstGeom prst="rect">
            <a:avLst/>
          </a:prstGeom>
          <a:noFill/>
          <a:ln w="254000" cmpd="tri">
            <a:solidFill>
              <a:schemeClr val="tx1"/>
            </a:solidFill>
            <a:miter lim="800000"/>
            <a:headEnd/>
            <a:tailEnd/>
          </a:ln>
        </p:spPr>
        <p:txBody>
          <a:bodyPr wrap="none">
            <a:spAutoFit/>
          </a:bodyPr>
          <a:lstStyle/>
          <a:p>
            <a:r>
              <a:rPr lang="en-US" sz="4800" b="1" dirty="0">
                <a:solidFill>
                  <a:schemeClr val="accent2"/>
                </a:solidFill>
              </a:rPr>
              <a:t>Question </a:t>
            </a:r>
            <a:r>
              <a:rPr lang="en-US" sz="4800" b="1" dirty="0" smtClean="0">
                <a:solidFill>
                  <a:schemeClr val="accent2"/>
                </a:solidFill>
              </a:rPr>
              <a:t>3</a:t>
            </a:r>
            <a:endParaRPr lang="en-US" sz="4800" dirty="0"/>
          </a:p>
        </p:txBody>
      </p:sp>
      <p:sp>
        <p:nvSpPr>
          <p:cNvPr id="45060" name="Rectangle 4"/>
          <p:cNvSpPr>
            <a:spLocks noChangeArrowheads="1"/>
          </p:cNvSpPr>
          <p:nvPr/>
        </p:nvSpPr>
        <p:spPr bwMode="auto">
          <a:xfrm>
            <a:off x="9236075" y="3182938"/>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AutoShape 3"/>
          <p:cNvSpPr>
            <a:spLocks/>
          </p:cNvSpPr>
          <p:nvPr/>
        </p:nvSpPr>
        <p:spPr bwMode="auto">
          <a:xfrm>
            <a:off x="228600" y="838200"/>
            <a:ext cx="8466138" cy="1285875"/>
          </a:xfrm>
          <a:prstGeom prst="roundRect">
            <a:avLst>
              <a:gd name="adj" fmla="val 11537"/>
            </a:avLst>
          </a:prstGeom>
          <a:solidFill>
            <a:schemeClr val="hlink"/>
          </a:solidFill>
          <a:ln w="25400">
            <a:solidFill>
              <a:schemeClr val="tx1"/>
            </a:solidFill>
            <a:miter lim="800000"/>
            <a:headEnd/>
            <a:tailEnd/>
          </a:ln>
        </p:spPr>
        <p:txBody>
          <a:bodyPr lIns="116082" tIns="116082" rIns="116082" bIns="116082" anchor="ctr"/>
          <a:lstStyle/>
          <a:p>
            <a:pPr marL="160338" indent="-160338" defTabSz="642938">
              <a:buFontTx/>
              <a:buAutoNum type="arabicPeriod"/>
            </a:pPr>
            <a:r>
              <a:rPr lang="en-US" sz="2800" b="1" dirty="0">
                <a:solidFill>
                  <a:schemeClr val="bg1"/>
                </a:solidFill>
                <a:effectLst>
                  <a:outerShdw blurRad="38100" dist="38100" dir="2700000" algn="tl">
                    <a:srgbClr val="000000"/>
                  </a:outerShdw>
                </a:effectLst>
                <a:sym typeface="Arial" charset="0"/>
              </a:rPr>
              <a:t>Talk with your child about goals for the next four years</a:t>
            </a:r>
            <a:r>
              <a:rPr lang="en-US" sz="2800" b="1" dirty="0" smtClean="0">
                <a:solidFill>
                  <a:schemeClr val="bg1"/>
                </a:solidFill>
                <a:effectLst>
                  <a:outerShdw blurRad="38100" dist="38100" dir="2700000" algn="tl">
                    <a:srgbClr val="000000"/>
                  </a:outerShdw>
                </a:effectLst>
                <a:sym typeface="Arial" charset="0"/>
              </a:rPr>
              <a:t>. </a:t>
            </a:r>
            <a:endParaRPr lang="en-US" sz="2800" b="1" dirty="0">
              <a:solidFill>
                <a:schemeClr val="bg1"/>
              </a:solidFill>
              <a:sym typeface="Arial" charset="0"/>
            </a:endParaRPr>
          </a:p>
        </p:txBody>
      </p:sp>
      <p:sp>
        <p:nvSpPr>
          <p:cNvPr id="398340" name="AutoShape 4"/>
          <p:cNvSpPr>
            <a:spLocks/>
          </p:cNvSpPr>
          <p:nvPr/>
        </p:nvSpPr>
        <p:spPr bwMode="auto">
          <a:xfrm>
            <a:off x="228600" y="4419600"/>
            <a:ext cx="8572500" cy="1285875"/>
          </a:xfrm>
          <a:prstGeom prst="roundRect">
            <a:avLst>
              <a:gd name="adj" fmla="val 11537"/>
            </a:avLst>
          </a:prstGeom>
          <a:solidFill>
            <a:schemeClr val="tx1"/>
          </a:solidFill>
          <a:ln w="25400">
            <a:solidFill>
              <a:schemeClr val="tx1"/>
            </a:solidFill>
            <a:miter lim="800000"/>
            <a:headEnd/>
            <a:tailEnd/>
          </a:ln>
        </p:spPr>
        <p:txBody>
          <a:bodyPr lIns="0" tIns="0" rIns="0" bIns="0" anchor="ctr"/>
          <a:lstStyle/>
          <a:p>
            <a:pPr marL="258763" indent="-258763" defTabSz="642938">
              <a:buFontTx/>
              <a:buAutoNum type="arabicPeriod" startAt="3"/>
              <a:defRPr/>
            </a:pPr>
            <a:r>
              <a:rPr lang="en-US" sz="2800" b="1" dirty="0">
                <a:solidFill>
                  <a:schemeClr val="bg1"/>
                </a:solidFill>
                <a:effectLst>
                  <a:outerShdw blurRad="38100" dist="38100" dir="2700000" algn="tl">
                    <a:srgbClr val="000000"/>
                  </a:outerShdw>
                </a:effectLst>
                <a:ea typeface="+mn-ea"/>
                <a:sym typeface="Arial" charset="0"/>
              </a:rPr>
              <a:t>Take the most rigorous courses possible while </a:t>
            </a:r>
            <a:r>
              <a:rPr lang="en-US" sz="2800" b="1" dirty="0" smtClean="0">
                <a:solidFill>
                  <a:schemeClr val="bg1"/>
                </a:solidFill>
                <a:effectLst>
                  <a:outerShdw blurRad="38100" dist="38100" dir="2700000" algn="tl">
                    <a:srgbClr val="000000"/>
                  </a:outerShdw>
                </a:effectLst>
                <a:ea typeface="+mn-ea"/>
                <a:sym typeface="Arial" charset="0"/>
              </a:rPr>
              <a:t>maintaining balance, so that your student may enjoy </a:t>
            </a:r>
            <a:r>
              <a:rPr lang="en-US" sz="2800" b="1" dirty="0">
                <a:solidFill>
                  <a:schemeClr val="bg1"/>
                </a:solidFill>
                <a:effectLst>
                  <a:outerShdw blurRad="38100" dist="38100" dir="2700000" algn="tl">
                    <a:srgbClr val="000000"/>
                  </a:outerShdw>
                </a:effectLst>
                <a:ea typeface="+mn-ea"/>
                <a:sym typeface="Arial" charset="0"/>
              </a:rPr>
              <a:t>other aspects of high school.</a:t>
            </a:r>
          </a:p>
        </p:txBody>
      </p:sp>
      <p:sp>
        <p:nvSpPr>
          <p:cNvPr id="398341" name="AutoShape 5"/>
          <p:cNvSpPr>
            <a:spLocks/>
          </p:cNvSpPr>
          <p:nvPr/>
        </p:nvSpPr>
        <p:spPr bwMode="auto">
          <a:xfrm>
            <a:off x="228600" y="2590800"/>
            <a:ext cx="8518525" cy="1285875"/>
          </a:xfrm>
          <a:prstGeom prst="roundRect">
            <a:avLst>
              <a:gd name="adj" fmla="val 11537"/>
            </a:avLst>
          </a:prstGeom>
          <a:solidFill>
            <a:schemeClr val="accent2"/>
          </a:solidFill>
          <a:ln w="25400">
            <a:solidFill>
              <a:schemeClr val="tx1"/>
            </a:solidFill>
            <a:miter lim="800000"/>
            <a:headEnd/>
            <a:tailEnd/>
          </a:ln>
        </p:spPr>
        <p:txBody>
          <a:bodyPr lIns="151799" tIns="151799" rIns="151799" bIns="151799" anchor="ctr"/>
          <a:lstStyle/>
          <a:p>
            <a:pPr marL="106363" indent="-106363" defTabSz="642938">
              <a:buFontTx/>
              <a:buAutoNum type="arabicPeriod" startAt="2"/>
              <a:defRPr/>
            </a:pPr>
            <a:r>
              <a:rPr lang="en-US" sz="2800" b="1">
                <a:solidFill>
                  <a:schemeClr val="bg1"/>
                </a:solidFill>
                <a:effectLst>
                  <a:outerShdw blurRad="38100" dist="38100" dir="2700000" algn="tl">
                    <a:srgbClr val="000000"/>
                  </a:outerShdw>
                </a:effectLst>
                <a:ea typeface="+mn-ea"/>
                <a:sym typeface="Arial" charset="0"/>
              </a:rPr>
              <a:t>Review course recommendations with your child and make the best decision for your child.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0"/>
            <a:ext cx="6858000" cy="6858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is a typical academic schedule for a ninth grade student?</a:t>
            </a:r>
            <a:endParaRPr lang="en-US" smtClean="0"/>
          </a:p>
        </p:txBody>
      </p:sp>
      <p:sp>
        <p:nvSpPr>
          <p:cNvPr id="49155" name="Rectangle 3"/>
          <p:cNvSpPr>
            <a:spLocks noChangeArrowheads="1"/>
          </p:cNvSpPr>
          <p:nvPr/>
        </p:nvSpPr>
        <p:spPr bwMode="auto">
          <a:xfrm>
            <a:off x="2971800" y="914400"/>
            <a:ext cx="3733800" cy="830263"/>
          </a:xfrm>
          <a:prstGeom prst="rect">
            <a:avLst/>
          </a:prstGeom>
          <a:noFill/>
          <a:ln w="254000" cmpd="tri">
            <a:solidFill>
              <a:schemeClr val="tx1"/>
            </a:solidFill>
            <a:miter lim="800000"/>
            <a:headEnd/>
            <a:tailEnd/>
          </a:ln>
        </p:spPr>
        <p:txBody>
          <a:bodyPr>
            <a:spAutoFit/>
          </a:bodyPr>
          <a:lstStyle/>
          <a:p>
            <a:r>
              <a:rPr lang="en-US" sz="4800" b="1" dirty="0">
                <a:solidFill>
                  <a:schemeClr val="accent2"/>
                </a:solidFill>
              </a:rPr>
              <a:t> Question </a:t>
            </a:r>
            <a:r>
              <a:rPr lang="en-US" sz="4800" b="1" dirty="0" smtClean="0">
                <a:solidFill>
                  <a:schemeClr val="accent2"/>
                </a:solidFill>
              </a:rPr>
              <a:t>4</a:t>
            </a:r>
            <a:endParaRPr lang="en-US" sz="4800" b="1"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2471" name="Group 39"/>
          <p:cNvGraphicFramePr>
            <a:graphicFrameLocks noGrp="1"/>
          </p:cNvGraphicFramePr>
          <p:nvPr>
            <p:extLst>
              <p:ext uri="{D42A27DB-BD31-4B8C-83A1-F6EECF244321}">
                <p14:modId xmlns:p14="http://schemas.microsoft.com/office/powerpoint/2010/main" val="1436051755"/>
              </p:ext>
            </p:extLst>
          </p:nvPr>
        </p:nvGraphicFramePr>
        <p:xfrm>
          <a:off x="990600" y="304800"/>
          <a:ext cx="7010400" cy="6261104"/>
        </p:xfrm>
        <a:graphic>
          <a:graphicData uri="http://schemas.openxmlformats.org/drawingml/2006/table">
            <a:tbl>
              <a:tblPr/>
              <a:tblGrid>
                <a:gridCol w="7010400"/>
              </a:tblGrid>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chemeClr val="bg2"/>
                          </a:solidFill>
                          <a:effectLst/>
                          <a:latin typeface="Arial" charset="0"/>
                        </a:rPr>
                        <a:t>A Typical 9th Grade Schedule</a:t>
                      </a:r>
                    </a:p>
                  </a:txBody>
                  <a:tcPr marL="3034" marR="3034" marT="3034" marB="3034" anchor="ctr" horzOverflow="overflow">
                    <a:lnL w="88900" cap="flat" cmpd="sng" algn="ctr">
                      <a:solidFill>
                        <a:srgbClr val="000000"/>
                      </a:solidFill>
                      <a:prstDash val="solid"/>
                      <a:round/>
                      <a:headEnd type="none" w="med" len="med"/>
                      <a:tailEnd type="none" w="med" len="med"/>
                    </a:lnL>
                    <a:lnR w="88900" cap="flat" cmpd="sng" algn="ctr">
                      <a:solidFill>
                        <a:srgbClr val="000000"/>
                      </a:solidFill>
                      <a:prstDash val="solid"/>
                      <a:round/>
                      <a:headEnd type="none" w="med" len="med"/>
                      <a:tailEnd type="none" w="med" len="med"/>
                    </a:lnR>
                    <a:lnT w="88900" cap="flat" cmpd="sng" algn="ctr">
                      <a:solidFill>
                        <a:srgbClr val="000000"/>
                      </a:solidFill>
                      <a:prstDash val="solid"/>
                      <a:round/>
                      <a:headEnd type="none" w="med" len="med"/>
                      <a:tailEnd type="none" w="med" len="med"/>
                    </a:lnT>
                    <a:lnB w="889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English 9</a:t>
                      </a: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889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United States History</a:t>
                      </a: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Mathematics</a:t>
                      </a: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chemeClr val="bg2"/>
                          </a:solidFill>
                          <a:effectLst/>
                          <a:latin typeface="Arial" charset="0"/>
                        </a:rPr>
                        <a:t>Science</a:t>
                      </a: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chemeClr val="bg2"/>
                          </a:solidFill>
                          <a:effectLst/>
                          <a:latin typeface="Arial" charset="0"/>
                        </a:rPr>
                        <a:t>Health/ Lifetime Fitness</a:t>
                      </a: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chemeClr val="bg2"/>
                          </a:solidFill>
                          <a:effectLst/>
                          <a:latin typeface="Arial" charset="0"/>
                        </a:rPr>
                        <a:t>World </a:t>
                      </a:r>
                      <a:r>
                        <a:rPr kumimoji="0" lang="en-US" sz="3200" b="1" i="0" u="none" strike="noStrike" cap="none" normalizeH="0" baseline="0" dirty="0" smtClean="0">
                          <a:ln>
                            <a:noFill/>
                          </a:ln>
                          <a:solidFill>
                            <a:schemeClr val="bg2"/>
                          </a:solidFill>
                          <a:effectLst/>
                          <a:latin typeface="Arial" charset="0"/>
                        </a:rPr>
                        <a:t>Language (Program Choice)</a:t>
                      </a:r>
                      <a:endParaRPr kumimoji="0" lang="en-US" sz="3200" b="1" i="0" u="none" strike="noStrike" cap="none" normalizeH="0" baseline="0" dirty="0">
                        <a:ln>
                          <a:noFill/>
                        </a:ln>
                        <a:solidFill>
                          <a:schemeClr val="bg2"/>
                        </a:solidFill>
                        <a:effectLst/>
                        <a:latin typeface="Arial" charset="0"/>
                      </a:endParaRP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dirty="0">
                          <a:ln>
                            <a:noFill/>
                          </a:ln>
                          <a:solidFill>
                            <a:schemeClr val="bg2"/>
                          </a:solidFill>
                          <a:effectLst/>
                          <a:latin typeface="Arial" charset="0"/>
                        </a:rPr>
                        <a:t>Fine </a:t>
                      </a:r>
                      <a:r>
                        <a:rPr kumimoji="0" lang="en-US" sz="3200" b="1" i="0" u="none" strike="noStrike" cap="none" normalizeH="0" baseline="0" dirty="0" smtClean="0">
                          <a:ln>
                            <a:noFill/>
                          </a:ln>
                          <a:solidFill>
                            <a:schemeClr val="bg2"/>
                          </a:solidFill>
                          <a:effectLst/>
                          <a:latin typeface="Arial" charset="0"/>
                        </a:rPr>
                        <a:t>Arts or Technology</a:t>
                      </a:r>
                      <a:endParaRPr kumimoji="0" lang="en-US" sz="3200" b="1" i="0" u="none" strike="noStrike" cap="none" normalizeH="0" baseline="0" dirty="0">
                        <a:ln>
                          <a:noFill/>
                        </a:ln>
                        <a:solidFill>
                          <a:schemeClr val="bg2"/>
                        </a:solidFill>
                        <a:effectLst/>
                        <a:latin typeface="Arial" charset="0"/>
                      </a:endParaRPr>
                    </a:p>
                  </a:txBody>
                  <a:tcPr marL="3034" marR="3034" marT="3034" marB="303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3"/>
          <p:cNvSpPr>
            <a:spLocks/>
          </p:cNvSpPr>
          <p:nvPr/>
        </p:nvSpPr>
        <p:spPr bwMode="auto">
          <a:xfrm>
            <a:off x="685800" y="1905000"/>
            <a:ext cx="3124200" cy="1612900"/>
          </a:xfrm>
          <a:prstGeom prst="roundRect">
            <a:avLst>
              <a:gd name="adj" fmla="val 8718"/>
            </a:avLst>
          </a:prstGeom>
          <a:solidFill>
            <a:schemeClr val="accent1"/>
          </a:solidFill>
          <a:ln w="63500">
            <a:solidFill>
              <a:schemeClr val="tx1"/>
            </a:solidFill>
            <a:miter lim="800000"/>
            <a:headEnd/>
            <a:tailEnd/>
          </a:ln>
        </p:spPr>
        <p:txBody>
          <a:bodyPr lIns="0" tIns="0" rIns="0" bIns="0"/>
          <a:lstStyle/>
          <a:p>
            <a:endParaRPr lang="en-US"/>
          </a:p>
        </p:txBody>
      </p:sp>
      <p:sp>
        <p:nvSpPr>
          <p:cNvPr id="24579" name="AutoShape 4"/>
          <p:cNvSpPr>
            <a:spLocks/>
          </p:cNvSpPr>
          <p:nvPr/>
        </p:nvSpPr>
        <p:spPr bwMode="auto">
          <a:xfrm>
            <a:off x="609600" y="3429000"/>
            <a:ext cx="3200400" cy="2438400"/>
          </a:xfrm>
          <a:prstGeom prst="roundRect">
            <a:avLst>
              <a:gd name="adj" fmla="val 6880"/>
            </a:avLst>
          </a:prstGeom>
          <a:solidFill>
            <a:schemeClr val="hlink"/>
          </a:solidFill>
          <a:ln w="63500">
            <a:solidFill>
              <a:schemeClr val="tx1"/>
            </a:solidFill>
            <a:miter lim="800000"/>
            <a:headEnd/>
            <a:tailEnd/>
          </a:ln>
        </p:spPr>
        <p:txBody>
          <a:bodyPr lIns="0" tIns="0" rIns="0" bIns="0" anchor="ctr"/>
          <a:lstStyle/>
          <a:p>
            <a:pPr algn="ctr" defTabSz="642938"/>
            <a:r>
              <a:rPr lang="en-US" sz="3200" b="1" dirty="0">
                <a:solidFill>
                  <a:srgbClr val="090909"/>
                </a:solidFill>
                <a:sym typeface="Arial" charset="0"/>
              </a:rPr>
              <a:t>2 </a:t>
            </a:r>
            <a:r>
              <a:rPr lang="en-US" sz="3200" b="1" dirty="0" smtClean="0">
                <a:solidFill>
                  <a:srgbClr val="090909"/>
                </a:solidFill>
                <a:sym typeface="Arial" charset="0"/>
              </a:rPr>
              <a:t>credits *</a:t>
            </a:r>
            <a:endParaRPr lang="en-US" sz="3200" b="1" dirty="0">
              <a:solidFill>
                <a:srgbClr val="090909"/>
              </a:solidFill>
              <a:sym typeface="Arial" charset="0"/>
            </a:endParaRPr>
          </a:p>
        </p:txBody>
      </p:sp>
      <p:sp>
        <p:nvSpPr>
          <p:cNvPr id="377861" name="AutoShape 5"/>
          <p:cNvSpPr>
            <a:spLocks/>
          </p:cNvSpPr>
          <p:nvPr/>
        </p:nvSpPr>
        <p:spPr bwMode="auto">
          <a:xfrm>
            <a:off x="5562600" y="1828800"/>
            <a:ext cx="3124200" cy="1536700"/>
          </a:xfrm>
          <a:prstGeom prst="roundRect">
            <a:avLst>
              <a:gd name="adj" fmla="val 8718"/>
            </a:avLst>
          </a:prstGeom>
          <a:solidFill>
            <a:schemeClr val="accent1"/>
          </a:solidFill>
          <a:ln w="63500">
            <a:solidFill>
              <a:schemeClr val="tx1"/>
            </a:solidFill>
            <a:miter lim="800000"/>
            <a:headEnd/>
            <a:tailEnd/>
          </a:ln>
        </p:spPr>
        <p:txBody>
          <a:bodyPr lIns="0" tIns="0" rIns="0" bIns="0" anchor="ctr"/>
          <a:lstStyle/>
          <a:p>
            <a:pPr algn="ctr" defTabSz="642938"/>
            <a:r>
              <a:rPr lang="en-US" sz="2800" b="1" dirty="0">
                <a:solidFill>
                  <a:srgbClr val="FFFFFF"/>
                </a:solidFill>
                <a:sym typeface="Arial" charset="0"/>
              </a:rPr>
              <a:t>Career &amp; Technology Completer</a:t>
            </a:r>
            <a:endParaRPr lang="en-US" sz="2800" b="1" dirty="0">
              <a:solidFill>
                <a:srgbClr val="FFFFFF"/>
              </a:solidFill>
              <a:effectLst>
                <a:outerShdw blurRad="38100" dist="38100" dir="2700000" algn="tl">
                  <a:srgbClr val="000000"/>
                </a:outerShdw>
              </a:effectLst>
              <a:sym typeface="Arial" charset="0"/>
            </a:endParaRPr>
          </a:p>
        </p:txBody>
      </p:sp>
      <p:sp>
        <p:nvSpPr>
          <p:cNvPr id="24581" name="AutoShape 6"/>
          <p:cNvSpPr>
            <a:spLocks/>
          </p:cNvSpPr>
          <p:nvPr/>
        </p:nvSpPr>
        <p:spPr bwMode="auto">
          <a:xfrm>
            <a:off x="5562600" y="3352800"/>
            <a:ext cx="3124200" cy="2590800"/>
          </a:xfrm>
          <a:prstGeom prst="roundRect">
            <a:avLst>
              <a:gd name="adj" fmla="val 6880"/>
            </a:avLst>
          </a:prstGeom>
          <a:solidFill>
            <a:schemeClr val="hlink"/>
          </a:solidFill>
          <a:ln w="63500">
            <a:solidFill>
              <a:schemeClr val="tx1"/>
            </a:solidFill>
            <a:miter lim="800000"/>
            <a:headEnd/>
            <a:tailEnd/>
          </a:ln>
        </p:spPr>
        <p:txBody>
          <a:bodyPr lIns="0" tIns="0" rIns="0" bIns="0" anchor="ctr"/>
          <a:lstStyle/>
          <a:p>
            <a:pPr algn="ctr" defTabSz="642938"/>
            <a:r>
              <a:rPr lang="en-US" sz="3200" b="1" dirty="0">
                <a:solidFill>
                  <a:srgbClr val="010101"/>
                </a:solidFill>
                <a:sym typeface="Arial" charset="0"/>
              </a:rPr>
              <a:t>4 credits</a:t>
            </a:r>
          </a:p>
        </p:txBody>
      </p:sp>
      <p:sp>
        <p:nvSpPr>
          <p:cNvPr id="24584" name="Rectangle 9"/>
          <p:cNvSpPr>
            <a:spLocks/>
          </p:cNvSpPr>
          <p:nvPr/>
        </p:nvSpPr>
        <p:spPr bwMode="auto">
          <a:xfrm>
            <a:off x="533400" y="2209800"/>
            <a:ext cx="1981200" cy="839788"/>
          </a:xfrm>
          <a:prstGeom prst="rect">
            <a:avLst/>
          </a:prstGeom>
          <a:noFill/>
          <a:ln w="12700">
            <a:noFill/>
            <a:miter lim="800000"/>
            <a:headEnd/>
            <a:tailEnd/>
          </a:ln>
        </p:spPr>
        <p:txBody>
          <a:bodyPr lIns="0" tIns="0" rIns="0" bIns="0" anchor="ctr"/>
          <a:lstStyle/>
          <a:p>
            <a:pPr algn="ctr" defTabSz="642938">
              <a:lnSpc>
                <a:spcPct val="90000"/>
              </a:lnSpc>
            </a:pPr>
            <a:r>
              <a:rPr lang="en-US" sz="2800" b="1" dirty="0">
                <a:solidFill>
                  <a:srgbClr val="FFFFFF"/>
                </a:solidFill>
                <a:sym typeface="Arial" charset="0"/>
              </a:rPr>
              <a:t>World </a:t>
            </a:r>
          </a:p>
          <a:p>
            <a:pPr algn="ctr" defTabSz="642938">
              <a:lnSpc>
                <a:spcPct val="90000"/>
              </a:lnSpc>
            </a:pPr>
            <a:r>
              <a:rPr lang="en-US" sz="2800" b="1" dirty="0">
                <a:solidFill>
                  <a:srgbClr val="FFFFFF"/>
                </a:solidFill>
                <a:sym typeface="Arial" charset="0"/>
              </a:rPr>
              <a:t>Language</a:t>
            </a:r>
            <a:endParaRPr lang="en-US" sz="3000" b="1" dirty="0">
              <a:solidFill>
                <a:srgbClr val="FFFFFF"/>
              </a:solidFill>
              <a:sym typeface="Arial" charset="0"/>
            </a:endParaRPr>
          </a:p>
        </p:txBody>
      </p:sp>
      <p:sp>
        <p:nvSpPr>
          <p:cNvPr id="24585" name="Rectangle 10"/>
          <p:cNvSpPr>
            <a:spLocks/>
          </p:cNvSpPr>
          <p:nvPr/>
        </p:nvSpPr>
        <p:spPr bwMode="auto">
          <a:xfrm>
            <a:off x="2514600" y="2667000"/>
            <a:ext cx="650875" cy="436563"/>
          </a:xfrm>
          <a:prstGeom prst="rect">
            <a:avLst/>
          </a:prstGeom>
          <a:noFill/>
          <a:ln w="12700">
            <a:noFill/>
            <a:miter lim="800000"/>
            <a:headEnd/>
            <a:tailEnd/>
          </a:ln>
        </p:spPr>
        <p:txBody>
          <a:bodyPr lIns="0" tIns="0" rIns="0" bIns="0" anchor="ctr"/>
          <a:lstStyle/>
          <a:p>
            <a:pPr marL="241300" algn="ctr" defTabSz="642938"/>
            <a:endParaRPr lang="en-US" sz="3000" dirty="0">
              <a:sym typeface="Arial" charset="0"/>
            </a:endParaRPr>
          </a:p>
        </p:txBody>
      </p:sp>
      <p:sp>
        <p:nvSpPr>
          <p:cNvPr id="24586" name="Rectangle 11"/>
          <p:cNvSpPr>
            <a:spLocks/>
          </p:cNvSpPr>
          <p:nvPr/>
        </p:nvSpPr>
        <p:spPr bwMode="auto">
          <a:xfrm>
            <a:off x="3200400" y="2743200"/>
            <a:ext cx="2990850" cy="1447800"/>
          </a:xfrm>
          <a:prstGeom prst="rect">
            <a:avLst/>
          </a:prstGeom>
          <a:noFill/>
          <a:ln w="12700">
            <a:noFill/>
            <a:miter lim="800000"/>
            <a:headEnd/>
            <a:tailEnd/>
          </a:ln>
        </p:spPr>
        <p:txBody>
          <a:bodyPr lIns="0" tIns="0" rIns="0" bIns="0" anchor="ctr"/>
          <a:lstStyle/>
          <a:p>
            <a:pPr marL="241300" algn="ctr" defTabSz="642938"/>
            <a:r>
              <a:rPr lang="en-US" sz="5400" b="1" dirty="0">
                <a:sym typeface="Arial" charset="0"/>
              </a:rPr>
              <a:t>or</a:t>
            </a:r>
          </a:p>
        </p:txBody>
      </p:sp>
      <p:sp>
        <p:nvSpPr>
          <p:cNvPr id="24587" name="Rectangle 15"/>
          <p:cNvSpPr>
            <a:spLocks noChangeArrowheads="1"/>
          </p:cNvSpPr>
          <p:nvPr/>
        </p:nvSpPr>
        <p:spPr bwMode="auto">
          <a:xfrm>
            <a:off x="1828800" y="381000"/>
            <a:ext cx="5359400" cy="950913"/>
          </a:xfrm>
          <a:prstGeom prst="rect">
            <a:avLst/>
          </a:prstGeom>
          <a:noFill/>
          <a:ln w="127000" cmpd="tri">
            <a:solidFill>
              <a:schemeClr val="tx1"/>
            </a:solidFill>
            <a:miter lim="800000"/>
            <a:headEnd/>
            <a:tailEnd/>
          </a:ln>
        </p:spPr>
        <p:txBody>
          <a:bodyPr wrap="none">
            <a:spAutoFit/>
          </a:bodyPr>
          <a:lstStyle/>
          <a:p>
            <a:r>
              <a:rPr lang="en-US" sz="4800" b="1">
                <a:solidFill>
                  <a:schemeClr val="accent2"/>
                </a:solidFill>
              </a:rPr>
              <a:t>Program Choices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09600" y="4343400"/>
            <a:ext cx="8305800" cy="1828800"/>
          </a:xfrm>
        </p:spPr>
        <p:txBody>
          <a:bodyPr/>
          <a:lstStyle/>
          <a:p>
            <a:pPr algn="ctr" eaLnBrk="1" hangingPunct="1"/>
            <a:r>
              <a:rPr lang="en-US" sz="4000" dirty="0" smtClean="0">
                <a:solidFill>
                  <a:schemeClr val="bg1"/>
                </a:solidFill>
              </a:rPr>
              <a:t>What are the Career Academy options?</a:t>
            </a:r>
            <a:endParaRPr lang="en-US" dirty="0" smtClean="0"/>
          </a:p>
        </p:txBody>
      </p:sp>
      <p:sp>
        <p:nvSpPr>
          <p:cNvPr id="34819" name="Rectangle 3"/>
          <p:cNvSpPr>
            <a:spLocks noChangeArrowheads="1"/>
          </p:cNvSpPr>
          <p:nvPr/>
        </p:nvSpPr>
        <p:spPr bwMode="auto">
          <a:xfrm>
            <a:off x="2971800" y="914400"/>
            <a:ext cx="3733800" cy="830263"/>
          </a:xfrm>
          <a:prstGeom prst="rect">
            <a:avLst/>
          </a:prstGeom>
          <a:noFill/>
          <a:ln w="254000" cmpd="tri">
            <a:solidFill>
              <a:schemeClr val="tx1"/>
            </a:solidFill>
            <a:miter lim="800000"/>
            <a:headEnd/>
            <a:tailEnd/>
          </a:ln>
        </p:spPr>
        <p:txBody>
          <a:bodyPr>
            <a:spAutoFit/>
          </a:bodyPr>
          <a:lstStyle/>
          <a:p>
            <a:r>
              <a:rPr lang="en-US" sz="4800" dirty="0">
                <a:solidFill>
                  <a:srgbClr val="0C107E"/>
                </a:solidFill>
              </a:rPr>
              <a:t> </a:t>
            </a:r>
            <a:r>
              <a:rPr lang="en-US" sz="4800" b="1" dirty="0">
                <a:solidFill>
                  <a:schemeClr val="tx2"/>
                </a:solidFill>
              </a:rPr>
              <a:t>Question </a:t>
            </a:r>
            <a:r>
              <a:rPr lang="en-US" sz="4800" b="1" dirty="0" smtClean="0">
                <a:solidFill>
                  <a:schemeClr val="tx2"/>
                </a:solidFill>
              </a:rPr>
              <a:t>5</a:t>
            </a:r>
            <a:endParaRPr lang="en-US" sz="4800" b="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Principal</a:t>
            </a:r>
            <a:endParaRPr lang="en-US" dirty="0"/>
          </a:p>
        </p:txBody>
      </p:sp>
      <p:sp>
        <p:nvSpPr>
          <p:cNvPr id="3" name="Text Placeholder 2"/>
          <p:cNvSpPr>
            <a:spLocks noGrp="1"/>
          </p:cNvSpPr>
          <p:nvPr>
            <p:ph type="body" idx="1"/>
          </p:nvPr>
        </p:nvSpPr>
        <p:spPr>
          <a:xfrm>
            <a:off x="762000" y="1600200"/>
            <a:ext cx="7772400" cy="1500188"/>
          </a:xfrm>
        </p:spPr>
        <p:txBody>
          <a:bodyPr/>
          <a:lstStyle/>
          <a:p>
            <a:pPr algn="ctr">
              <a:defRPr/>
            </a:pPr>
            <a:r>
              <a:rPr lang="en-US" sz="6000" dirty="0" smtClean="0">
                <a:latin typeface="+mj-lt"/>
              </a:rPr>
              <a:t>Claire Hafets</a:t>
            </a:r>
            <a:endParaRPr lang="en-US" sz="60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Kristin Taylor :</a:t>
            </a:r>
            <a:endParaRPr lang="en-US" dirty="0"/>
          </a:p>
        </p:txBody>
      </p:sp>
      <p:sp>
        <p:nvSpPr>
          <p:cNvPr id="3" name="Text Placeholder 2"/>
          <p:cNvSpPr>
            <a:spLocks noGrp="1"/>
          </p:cNvSpPr>
          <p:nvPr>
            <p:ph type="body" idx="1"/>
          </p:nvPr>
        </p:nvSpPr>
        <p:spPr/>
        <p:txBody>
          <a:bodyPr/>
          <a:lstStyle/>
          <a:p>
            <a:r>
              <a:rPr lang="en-US" sz="4400" dirty="0" smtClean="0"/>
              <a:t>Instructional Team Leader of Career and Technology Education</a:t>
            </a:r>
            <a:endParaRPr lang="en-US"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508000"/>
          </a:xfrm>
        </p:spPr>
        <p:txBody>
          <a:bodyPr/>
          <a:lstStyle/>
          <a:p>
            <a:pPr algn="ctr"/>
            <a:r>
              <a:rPr lang="en-US" b="1" dirty="0" smtClean="0"/>
              <a:t>Career Academies at Centennial</a:t>
            </a:r>
            <a:endParaRPr lang="en-US" b="1" dirty="0"/>
          </a:p>
        </p:txBody>
      </p:sp>
      <p:sp>
        <p:nvSpPr>
          <p:cNvPr id="3" name="Content Placeholder 2"/>
          <p:cNvSpPr>
            <a:spLocks noGrp="1"/>
          </p:cNvSpPr>
          <p:nvPr>
            <p:ph idx="1"/>
          </p:nvPr>
        </p:nvSpPr>
        <p:spPr>
          <a:xfrm>
            <a:off x="914400" y="1524000"/>
            <a:ext cx="7488237" cy="4416425"/>
          </a:xfrm>
        </p:spPr>
        <p:txBody>
          <a:bodyPr/>
          <a:lstStyle/>
          <a:p>
            <a:r>
              <a:rPr lang="en-US" sz="3200" dirty="0" smtClean="0"/>
              <a:t>Accounting Academy</a:t>
            </a:r>
          </a:p>
          <a:p>
            <a:r>
              <a:rPr lang="en-US" sz="3200" dirty="0" smtClean="0"/>
              <a:t>Career, Research and Development</a:t>
            </a:r>
          </a:p>
          <a:p>
            <a:r>
              <a:rPr lang="en-US" sz="3200" dirty="0" smtClean="0"/>
              <a:t>Computer Programming Academy</a:t>
            </a:r>
          </a:p>
          <a:p>
            <a:r>
              <a:rPr lang="en-US" sz="3200" dirty="0" smtClean="0"/>
              <a:t>Culinary Science Academy</a:t>
            </a:r>
          </a:p>
          <a:p>
            <a:r>
              <a:rPr lang="en-US" sz="3200" dirty="0" smtClean="0"/>
              <a:t>Marketing Academy</a:t>
            </a:r>
          </a:p>
          <a:p>
            <a:r>
              <a:rPr lang="en-US" sz="3200" dirty="0" smtClean="0"/>
              <a:t>Pre-Engineering Academy (PLTW)</a:t>
            </a:r>
          </a:p>
          <a:p>
            <a:r>
              <a:rPr lang="en-US" sz="3200" dirty="0" smtClean="0"/>
              <a:t>Teacher Academy</a:t>
            </a:r>
          </a:p>
          <a:p>
            <a:pPr algn="ctr">
              <a:buNone/>
            </a:pPr>
            <a:endParaRPr lang="en-US" sz="4000" dirty="0" smtClean="0"/>
          </a:p>
        </p:txBody>
      </p:sp>
    </p:spTree>
    <p:extLst>
      <p:ext uri="{BB962C8B-B14F-4D97-AF65-F5344CB8AC3E}">
        <p14:creationId xmlns:p14="http://schemas.microsoft.com/office/powerpoint/2010/main" val="3303103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Natalie Belcher:</a:t>
            </a:r>
            <a:endParaRPr lang="en-US" dirty="0"/>
          </a:p>
        </p:txBody>
      </p:sp>
      <p:sp>
        <p:nvSpPr>
          <p:cNvPr id="3" name="Text Placeholder 2"/>
          <p:cNvSpPr>
            <a:spLocks noGrp="1"/>
          </p:cNvSpPr>
          <p:nvPr>
            <p:ph type="body" idx="1"/>
          </p:nvPr>
        </p:nvSpPr>
        <p:spPr/>
        <p:txBody>
          <a:bodyPr/>
          <a:lstStyle/>
          <a:p>
            <a:r>
              <a:rPr lang="en-US" sz="4400" dirty="0" smtClean="0"/>
              <a:t>Instructional Facilitator ARL</a:t>
            </a:r>
            <a:endParaRPr lang="en-US" sz="4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TE_PPT_09"/>
          <p:cNvPicPr>
            <a:picLocks noChangeAspect="1" noChangeArrowheads="1"/>
          </p:cNvPicPr>
          <p:nvPr/>
        </p:nvPicPr>
        <p:blipFill>
          <a:blip r:embed="rId3" cstate="print"/>
          <a:srcRect/>
          <a:stretch>
            <a:fillRect/>
          </a:stretch>
        </p:blipFill>
        <p:spPr bwMode="auto">
          <a:xfrm>
            <a:off x="0" y="-58738"/>
            <a:ext cx="9144000" cy="706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4099" name="Rectangle 3"/>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FF0000"/>
                </a:solidFill>
              </a:rPr>
              <a:t>Why Join an ARL Career Academy?</a:t>
            </a:r>
            <a:endParaRPr lang="en-US" dirty="0" smtClean="0">
              <a:solidFill>
                <a:srgbClr val="FF0000"/>
              </a:solidFill>
            </a:endParaRPr>
          </a:p>
        </p:txBody>
      </p:sp>
      <p:sp>
        <p:nvSpPr>
          <p:cNvPr id="4100" name="Rectangle 4"/>
          <p:cNvSpPr>
            <a:spLocks noGrp="1" noChangeArrowheads="1"/>
          </p:cNvSpPr>
          <p:nvPr>
            <p:ph idx="1"/>
          </p:nvPr>
        </p:nvSpPr>
        <p:spPr>
          <a:xfrm>
            <a:off x="609600" y="1447800"/>
            <a:ext cx="8153400" cy="4419600"/>
          </a:xfrm>
          <a:noFill/>
        </p:spPr>
        <p:txBody>
          <a:bodyPr/>
          <a:lstStyle/>
          <a:p>
            <a:pPr eaLnBrk="1" hangingPunct="1">
              <a:lnSpc>
                <a:spcPct val="90000"/>
              </a:lnSpc>
              <a:buFontTx/>
              <a:buNone/>
            </a:pPr>
            <a:endParaRPr lang="en-US" sz="2800" dirty="0" smtClean="0">
              <a:solidFill>
                <a:schemeClr val="bg1"/>
              </a:solidFill>
            </a:endParaRPr>
          </a:p>
          <a:p>
            <a:pPr>
              <a:lnSpc>
                <a:spcPct val="90000"/>
              </a:lnSpc>
            </a:pPr>
            <a:r>
              <a:rPr lang="en-US" sz="2600" b="1" dirty="0" smtClean="0">
                <a:solidFill>
                  <a:srgbClr val="002060"/>
                </a:solidFill>
              </a:rPr>
              <a:t> 20 Career Academy programs</a:t>
            </a:r>
          </a:p>
          <a:p>
            <a:pPr>
              <a:lnSpc>
                <a:spcPct val="90000"/>
              </a:lnSpc>
              <a:buFontTx/>
              <a:buNone/>
            </a:pPr>
            <a:endParaRPr lang="en-US" sz="2600" b="1" dirty="0" smtClean="0">
              <a:solidFill>
                <a:srgbClr val="002060"/>
              </a:solidFill>
            </a:endParaRPr>
          </a:p>
          <a:p>
            <a:pPr eaLnBrk="1" hangingPunct="1">
              <a:lnSpc>
                <a:spcPct val="90000"/>
              </a:lnSpc>
            </a:pPr>
            <a:r>
              <a:rPr lang="en-US" sz="2600" b="1" dirty="0" smtClean="0">
                <a:solidFill>
                  <a:srgbClr val="002060"/>
                </a:solidFill>
              </a:rPr>
              <a:t>All academies are CTE Completers - one of three pathways to graduation</a:t>
            </a:r>
          </a:p>
          <a:p>
            <a:pPr eaLnBrk="1" hangingPunct="1">
              <a:lnSpc>
                <a:spcPct val="90000"/>
              </a:lnSpc>
            </a:pPr>
            <a:endParaRPr lang="en-US" sz="2600" b="1" dirty="0" smtClean="0">
              <a:solidFill>
                <a:srgbClr val="002060"/>
              </a:solidFill>
            </a:endParaRPr>
          </a:p>
          <a:p>
            <a:pPr eaLnBrk="1" hangingPunct="1">
              <a:lnSpc>
                <a:spcPct val="90000"/>
              </a:lnSpc>
            </a:pPr>
            <a:r>
              <a:rPr lang="en-US" sz="2600" b="1" dirty="0" smtClean="0">
                <a:solidFill>
                  <a:srgbClr val="002060"/>
                </a:solidFill>
              </a:rPr>
              <a:t>Prepares students for College AND Careers</a:t>
            </a:r>
          </a:p>
          <a:p>
            <a:pPr eaLnBrk="1" hangingPunct="1">
              <a:lnSpc>
                <a:spcPct val="90000"/>
              </a:lnSpc>
            </a:pPr>
            <a:endParaRPr lang="en-US" sz="2600" b="1" dirty="0">
              <a:solidFill>
                <a:srgbClr val="002060"/>
              </a:solidFill>
            </a:endParaRPr>
          </a:p>
          <a:p>
            <a:pPr eaLnBrk="1" hangingPunct="1">
              <a:lnSpc>
                <a:spcPct val="90000"/>
              </a:lnSpc>
            </a:pPr>
            <a:r>
              <a:rPr lang="en-US" sz="2600" b="1" dirty="0" smtClean="0">
                <a:solidFill>
                  <a:srgbClr val="002060"/>
                </a:solidFill>
              </a:rPr>
              <a:t>Transportation provided to and from ARL daily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5123" name="Rectangle 3"/>
          <p:cNvSpPr>
            <a:spLocks noGrp="1" noChangeArrowheads="1"/>
          </p:cNvSpPr>
          <p:nvPr>
            <p:ph type="title"/>
          </p:nvPr>
        </p:nvSpPr>
        <p:spPr>
          <a:xfrm>
            <a:off x="533400" y="1066800"/>
            <a:ext cx="7772400" cy="762000"/>
          </a:xfrm>
          <a:noFill/>
        </p:spPr>
        <p:txBody>
          <a:bodyPr/>
          <a:lstStyle/>
          <a:p>
            <a:pPr eaLnBrk="1" hangingPunct="1"/>
            <a:r>
              <a:rPr lang="en-US" sz="3200" b="1" dirty="0" smtClean="0">
                <a:solidFill>
                  <a:srgbClr val="FF0000"/>
                </a:solidFill>
              </a:rPr>
              <a:t>Career Academy Requirements</a:t>
            </a:r>
            <a:endParaRPr lang="en-US" dirty="0" smtClean="0">
              <a:solidFill>
                <a:srgbClr val="FF0000"/>
              </a:solidFill>
            </a:endParaRPr>
          </a:p>
        </p:txBody>
      </p:sp>
      <p:sp>
        <p:nvSpPr>
          <p:cNvPr id="5124" name="Rectangle 4"/>
          <p:cNvSpPr>
            <a:spLocks noGrp="1" noChangeArrowheads="1"/>
          </p:cNvSpPr>
          <p:nvPr>
            <p:ph idx="1"/>
          </p:nvPr>
        </p:nvSpPr>
        <p:spPr>
          <a:xfrm>
            <a:off x="685800" y="2209800"/>
            <a:ext cx="8077200" cy="3124200"/>
          </a:xfrm>
          <a:noFill/>
        </p:spPr>
        <p:txBody>
          <a:bodyPr>
            <a:normAutofit fontScale="92500" lnSpcReduction="10000"/>
          </a:bodyPr>
          <a:lstStyle/>
          <a:p>
            <a:pPr eaLnBrk="1" hangingPunct="1">
              <a:lnSpc>
                <a:spcPct val="90000"/>
              </a:lnSpc>
            </a:pPr>
            <a:r>
              <a:rPr lang="en-US" sz="2800" b="1" dirty="0" smtClean="0">
                <a:solidFill>
                  <a:srgbClr val="002060"/>
                </a:solidFill>
              </a:rPr>
              <a:t>Specific career focused courses</a:t>
            </a:r>
          </a:p>
          <a:p>
            <a:pPr lvl="1" eaLnBrk="1" hangingPunct="1">
              <a:lnSpc>
                <a:spcPct val="90000"/>
              </a:lnSpc>
              <a:buFontTx/>
              <a:buNone/>
            </a:pPr>
            <a:r>
              <a:rPr lang="en-US" b="1" dirty="0" smtClean="0">
                <a:solidFill>
                  <a:srgbClr val="002060"/>
                </a:solidFill>
              </a:rPr>
              <a:t>	Most Academies require a minimum of 4 credits (sequence of coursework).</a:t>
            </a:r>
          </a:p>
          <a:p>
            <a:pPr lvl="1" eaLnBrk="1" hangingPunct="1">
              <a:lnSpc>
                <a:spcPct val="90000"/>
              </a:lnSpc>
              <a:buFontTx/>
              <a:buNone/>
            </a:pPr>
            <a:endParaRPr lang="en-US" b="1" dirty="0" smtClean="0">
              <a:solidFill>
                <a:srgbClr val="002060"/>
              </a:solidFill>
            </a:endParaRPr>
          </a:p>
          <a:p>
            <a:pPr lvl="1" eaLnBrk="1" hangingPunct="1">
              <a:lnSpc>
                <a:spcPct val="90000"/>
              </a:lnSpc>
              <a:buFontTx/>
              <a:buNone/>
            </a:pPr>
            <a:endParaRPr lang="en-US" sz="2400" b="1" dirty="0" smtClean="0">
              <a:solidFill>
                <a:srgbClr val="002060"/>
              </a:solidFill>
            </a:endParaRPr>
          </a:p>
          <a:p>
            <a:pPr eaLnBrk="1" hangingPunct="1">
              <a:lnSpc>
                <a:spcPct val="90000"/>
              </a:lnSpc>
            </a:pPr>
            <a:r>
              <a:rPr lang="en-US" sz="2800" b="1" dirty="0" smtClean="0">
                <a:solidFill>
                  <a:srgbClr val="002060"/>
                </a:solidFill>
              </a:rPr>
              <a:t>Capstone Project or Worksite Experience</a:t>
            </a:r>
          </a:p>
          <a:p>
            <a:pPr lvl="2" eaLnBrk="1" hangingPunct="1">
              <a:lnSpc>
                <a:spcPct val="90000"/>
              </a:lnSpc>
            </a:pPr>
            <a:r>
              <a:rPr lang="en-US" b="1" dirty="0" smtClean="0">
                <a:solidFill>
                  <a:srgbClr val="002060"/>
                </a:solidFill>
              </a:rPr>
              <a:t>Project-Based learning opportunities</a:t>
            </a:r>
          </a:p>
          <a:p>
            <a:pPr lvl="2" eaLnBrk="1" hangingPunct="1">
              <a:lnSpc>
                <a:spcPct val="90000"/>
              </a:lnSpc>
            </a:pPr>
            <a:r>
              <a:rPr lang="en-US" b="1" dirty="0" smtClean="0">
                <a:solidFill>
                  <a:srgbClr val="002060"/>
                </a:solidFill>
              </a:rPr>
              <a:t>Students must provide own transportation to worksite</a:t>
            </a:r>
            <a:r>
              <a:rPr lang="en-US" b="1" dirty="0" smtClean="0">
                <a:solidFill>
                  <a:schemeClr val="bg1"/>
                </a:solidFill>
              </a:rPr>
              <a:t>.</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TE_PPT_crd2"/>
          <p:cNvPicPr>
            <a:picLocks noChangeAspect="1" noChangeArrowheads="1"/>
          </p:cNvPicPr>
          <p:nvPr/>
        </p:nvPicPr>
        <p:blipFill>
          <a:blip r:embed="rId3" cstate="print"/>
          <a:srcRect/>
          <a:stretch>
            <a:fillRect/>
          </a:stretch>
        </p:blipFill>
        <p:spPr bwMode="auto">
          <a:xfrm>
            <a:off x="0" y="-117475"/>
            <a:ext cx="9144000" cy="7064375"/>
          </a:xfrm>
          <a:prstGeom prst="rect">
            <a:avLst/>
          </a:prstGeom>
          <a:noFill/>
          <a:ln w="9525">
            <a:noFill/>
            <a:miter lim="800000"/>
            <a:headEnd/>
            <a:tailEnd/>
          </a:ln>
        </p:spPr>
      </p:pic>
      <p:sp>
        <p:nvSpPr>
          <p:cNvPr id="6147" name="Rectangle 3"/>
          <p:cNvSpPr>
            <a:spLocks noChangeArrowheads="1"/>
          </p:cNvSpPr>
          <p:nvPr/>
        </p:nvSpPr>
        <p:spPr bwMode="auto">
          <a:xfrm>
            <a:off x="609600" y="838200"/>
            <a:ext cx="7772400" cy="914400"/>
          </a:xfrm>
          <a:prstGeom prst="rect">
            <a:avLst/>
          </a:prstGeom>
          <a:noFill/>
          <a:ln w="9525">
            <a:noFill/>
            <a:miter lim="800000"/>
            <a:headEnd/>
            <a:tailEnd/>
          </a:ln>
        </p:spPr>
        <p:txBody>
          <a:bodyPr anchor="ctr"/>
          <a:lstStyle/>
          <a:p>
            <a:pPr algn="ctr" eaLnBrk="1" hangingPunct="1"/>
            <a:r>
              <a:rPr lang="en-US" sz="3200" b="1" dirty="0">
                <a:solidFill>
                  <a:srgbClr val="FF0000"/>
                </a:solidFill>
              </a:rPr>
              <a:t>College and Career Ready</a:t>
            </a:r>
            <a:endParaRPr lang="en-US" sz="4400" dirty="0">
              <a:solidFill>
                <a:srgbClr val="FF0000"/>
              </a:solidFill>
            </a:endParaRPr>
          </a:p>
        </p:txBody>
      </p:sp>
      <p:sp>
        <p:nvSpPr>
          <p:cNvPr id="6148" name="Rectangle 4"/>
          <p:cNvSpPr>
            <a:spLocks noChangeArrowheads="1"/>
          </p:cNvSpPr>
          <p:nvPr/>
        </p:nvSpPr>
        <p:spPr bwMode="auto">
          <a:xfrm>
            <a:off x="571500" y="1752600"/>
            <a:ext cx="8001000" cy="3581400"/>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chemeClr val="bg1"/>
              </a:solidFill>
            </a:endParaRPr>
          </a:p>
          <a:p>
            <a:pPr marL="342900" indent="-342900" eaLnBrk="1" hangingPunct="1">
              <a:lnSpc>
                <a:spcPct val="90000"/>
              </a:lnSpc>
              <a:spcBef>
                <a:spcPct val="20000"/>
              </a:spcBef>
              <a:buFontTx/>
              <a:buChar char="•"/>
            </a:pPr>
            <a:r>
              <a:rPr lang="en-US" sz="2800" b="1" dirty="0">
                <a:solidFill>
                  <a:srgbClr val="002060"/>
                </a:solidFill>
              </a:rPr>
              <a:t>Learn with other students who have the same interests that you have</a:t>
            </a:r>
          </a:p>
          <a:p>
            <a:pPr marL="342900" indent="-342900" eaLnBrk="1" hangingPunct="1">
              <a:lnSpc>
                <a:spcPct val="90000"/>
              </a:lnSpc>
              <a:spcBef>
                <a:spcPct val="20000"/>
              </a:spcBef>
              <a:buFontTx/>
              <a:buChar char="•"/>
            </a:pPr>
            <a:endParaRPr lang="en-US" sz="2800" b="1" dirty="0">
              <a:solidFill>
                <a:srgbClr val="002060"/>
              </a:solidFill>
            </a:endParaRPr>
          </a:p>
          <a:p>
            <a:pPr marL="342900" indent="-342900" eaLnBrk="1" hangingPunct="1">
              <a:lnSpc>
                <a:spcPct val="90000"/>
              </a:lnSpc>
              <a:spcBef>
                <a:spcPct val="20000"/>
              </a:spcBef>
              <a:buFontTx/>
              <a:buChar char="•"/>
            </a:pPr>
            <a:r>
              <a:rPr lang="en-US" sz="2800" b="1" dirty="0">
                <a:solidFill>
                  <a:srgbClr val="002060"/>
                </a:solidFill>
              </a:rPr>
              <a:t>Be mentored by an expert in the field</a:t>
            </a:r>
          </a:p>
          <a:p>
            <a:pPr marL="342900" indent="-342900" eaLnBrk="1" hangingPunct="1">
              <a:lnSpc>
                <a:spcPct val="90000"/>
              </a:lnSpc>
              <a:spcBef>
                <a:spcPct val="20000"/>
              </a:spcBef>
              <a:buFontTx/>
              <a:buChar char="•"/>
            </a:pPr>
            <a:endParaRPr lang="en-US" sz="2800" b="1" dirty="0">
              <a:solidFill>
                <a:srgbClr val="002060"/>
              </a:solidFill>
            </a:endParaRPr>
          </a:p>
          <a:p>
            <a:pPr marL="342900" indent="-342900" eaLnBrk="1" hangingPunct="1">
              <a:lnSpc>
                <a:spcPct val="90000"/>
              </a:lnSpc>
              <a:spcBef>
                <a:spcPct val="20000"/>
              </a:spcBef>
              <a:buFontTx/>
              <a:buChar char="•"/>
            </a:pPr>
            <a:r>
              <a:rPr lang="en-US" sz="2800" b="1" dirty="0">
                <a:solidFill>
                  <a:srgbClr val="002060"/>
                </a:solidFill>
              </a:rPr>
              <a:t>Participate in worksite experiences while still in high school</a:t>
            </a:r>
          </a:p>
          <a:p>
            <a:pPr marL="342900" indent="-342900" eaLnBrk="1" hangingPunct="1">
              <a:lnSpc>
                <a:spcPct val="90000"/>
              </a:lnSpc>
              <a:spcBef>
                <a:spcPct val="20000"/>
              </a:spcBef>
              <a:buFontTx/>
              <a:buChar char="•"/>
            </a:pP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TE_PPT_crd2"/>
          <p:cNvPicPr>
            <a:picLocks noChangeAspect="1" noChangeArrowheads="1"/>
          </p:cNvPicPr>
          <p:nvPr/>
        </p:nvPicPr>
        <p:blipFill>
          <a:blip r:embed="rId3" cstate="print"/>
          <a:srcRect/>
          <a:stretch>
            <a:fillRect/>
          </a:stretch>
        </p:blipFill>
        <p:spPr bwMode="auto">
          <a:xfrm>
            <a:off x="0" y="-206375"/>
            <a:ext cx="9144000" cy="7064375"/>
          </a:xfrm>
          <a:prstGeom prst="rect">
            <a:avLst/>
          </a:prstGeom>
          <a:noFill/>
          <a:ln w="9525">
            <a:noFill/>
            <a:miter lim="800000"/>
            <a:headEnd/>
            <a:tailEnd/>
          </a:ln>
        </p:spPr>
      </p:pic>
      <p:sp>
        <p:nvSpPr>
          <p:cNvPr id="7171" name="Rectangle 3"/>
          <p:cNvSpPr>
            <a:spLocks noChangeArrowheads="1"/>
          </p:cNvSpPr>
          <p:nvPr/>
        </p:nvSpPr>
        <p:spPr bwMode="auto">
          <a:xfrm>
            <a:off x="609600" y="838200"/>
            <a:ext cx="7772400" cy="914400"/>
          </a:xfrm>
          <a:prstGeom prst="rect">
            <a:avLst/>
          </a:prstGeom>
          <a:noFill/>
          <a:ln w="9525">
            <a:noFill/>
            <a:miter lim="800000"/>
            <a:headEnd/>
            <a:tailEnd/>
          </a:ln>
        </p:spPr>
        <p:txBody>
          <a:bodyPr anchor="ctr"/>
          <a:lstStyle/>
          <a:p>
            <a:pPr algn="ctr" eaLnBrk="1" hangingPunct="1"/>
            <a:r>
              <a:rPr lang="en-US" sz="3200" b="1" dirty="0">
                <a:solidFill>
                  <a:srgbClr val="002060"/>
                </a:solidFill>
              </a:rPr>
              <a:t>College and Career Ready</a:t>
            </a:r>
            <a:endParaRPr lang="en-US" sz="4400" dirty="0">
              <a:solidFill>
                <a:srgbClr val="002060"/>
              </a:solidFill>
            </a:endParaRPr>
          </a:p>
        </p:txBody>
      </p:sp>
      <p:sp>
        <p:nvSpPr>
          <p:cNvPr id="7172" name="Rectangle 4"/>
          <p:cNvSpPr>
            <a:spLocks noChangeArrowheads="1"/>
          </p:cNvSpPr>
          <p:nvPr/>
        </p:nvSpPr>
        <p:spPr bwMode="auto">
          <a:xfrm>
            <a:off x="533400" y="1828800"/>
            <a:ext cx="8001000" cy="3810000"/>
          </a:xfrm>
          <a:prstGeom prst="rect">
            <a:avLst/>
          </a:prstGeom>
          <a:noFill/>
          <a:ln w="9525">
            <a:noFill/>
            <a:miter lim="800000"/>
            <a:headEnd/>
            <a:tailEnd/>
          </a:ln>
        </p:spPr>
        <p:txBody>
          <a:bodyPr/>
          <a:lstStyle/>
          <a:p>
            <a:pPr marL="342900" indent="-342900" eaLnBrk="1" hangingPunct="1">
              <a:lnSpc>
                <a:spcPct val="90000"/>
              </a:lnSpc>
              <a:spcBef>
                <a:spcPct val="20000"/>
              </a:spcBef>
            </a:pPr>
            <a:endParaRPr lang="en-US" sz="2800" dirty="0">
              <a:solidFill>
                <a:srgbClr val="FF0000"/>
              </a:solidFill>
            </a:endParaRPr>
          </a:p>
          <a:p>
            <a:pPr marL="342900" indent="-342900" eaLnBrk="1" hangingPunct="1">
              <a:lnSpc>
                <a:spcPct val="90000"/>
              </a:lnSpc>
              <a:spcBef>
                <a:spcPct val="20000"/>
              </a:spcBef>
              <a:buFont typeface="Arial" charset="0"/>
              <a:buChar char="•"/>
            </a:pPr>
            <a:r>
              <a:rPr lang="en-US" sz="2800" b="1" dirty="0">
                <a:solidFill>
                  <a:srgbClr val="FF0000"/>
                </a:solidFill>
              </a:rPr>
              <a:t>Earn college credit</a:t>
            </a:r>
          </a:p>
          <a:p>
            <a:pPr marL="342900" indent="-342900" eaLnBrk="1" hangingPunct="1">
              <a:lnSpc>
                <a:spcPct val="90000"/>
              </a:lnSpc>
              <a:spcBef>
                <a:spcPct val="20000"/>
              </a:spcBef>
            </a:pPr>
            <a:endParaRPr lang="en-US" sz="2800" b="1" dirty="0">
              <a:solidFill>
                <a:srgbClr val="FF0000"/>
              </a:solidFill>
            </a:endParaRPr>
          </a:p>
          <a:p>
            <a:pPr marL="342900" indent="-342900" eaLnBrk="1" hangingPunct="1">
              <a:lnSpc>
                <a:spcPct val="90000"/>
              </a:lnSpc>
              <a:spcBef>
                <a:spcPct val="20000"/>
              </a:spcBef>
              <a:buFontTx/>
              <a:buChar char="•"/>
            </a:pPr>
            <a:r>
              <a:rPr lang="en-US" sz="2800" b="1" dirty="0">
                <a:solidFill>
                  <a:srgbClr val="FF0000"/>
                </a:solidFill>
              </a:rPr>
              <a:t>Earn industry certifications</a:t>
            </a:r>
          </a:p>
          <a:p>
            <a:pPr marL="342900" indent="-342900" eaLnBrk="1" hangingPunct="1">
              <a:lnSpc>
                <a:spcPct val="90000"/>
              </a:lnSpc>
              <a:spcBef>
                <a:spcPct val="20000"/>
              </a:spcBef>
            </a:pPr>
            <a:endParaRPr lang="en-US" sz="2800" b="1" dirty="0">
              <a:solidFill>
                <a:srgbClr val="FF0000"/>
              </a:solidFill>
            </a:endParaRPr>
          </a:p>
          <a:p>
            <a:pPr marL="342900" indent="-342900" eaLnBrk="1" hangingPunct="1">
              <a:lnSpc>
                <a:spcPct val="90000"/>
              </a:lnSpc>
              <a:spcBef>
                <a:spcPct val="20000"/>
              </a:spcBef>
              <a:buFontTx/>
              <a:buChar char="•"/>
            </a:pPr>
            <a:r>
              <a:rPr lang="en-US" sz="2800" b="1" dirty="0">
                <a:solidFill>
                  <a:srgbClr val="FF0000"/>
                </a:solidFill>
              </a:rPr>
              <a:t>Attend special student activities and field trips</a:t>
            </a:r>
          </a:p>
          <a:p>
            <a:pPr marL="342900" indent="-342900" eaLnBrk="1" hangingPunct="1">
              <a:lnSpc>
                <a:spcPct val="90000"/>
              </a:lnSpc>
              <a:spcBef>
                <a:spcPct val="20000"/>
              </a:spcBef>
              <a:buFontTx/>
              <a:buChar char="•"/>
            </a:pPr>
            <a:endParaRPr lang="en-US" sz="2800" b="1" dirty="0">
              <a:solidFill>
                <a:srgbClr val="FF0000"/>
              </a:solidFill>
            </a:endParaRPr>
          </a:p>
          <a:p>
            <a:pPr marL="342900" indent="-342900" eaLnBrk="1" hangingPunct="1">
              <a:lnSpc>
                <a:spcPct val="90000"/>
              </a:lnSpc>
              <a:spcBef>
                <a:spcPct val="20000"/>
              </a:spcBef>
              <a:buFontTx/>
              <a:buChar char="•"/>
            </a:pPr>
            <a:endParaRPr lang="en-US" sz="2800" b="1" dirty="0">
              <a:solidFill>
                <a:srgbClr val="FF0000"/>
              </a:solidFill>
            </a:endParaRPr>
          </a:p>
          <a:p>
            <a:pPr marL="342900" indent="-342900" eaLnBrk="1" hangingPunct="1">
              <a:lnSpc>
                <a:spcPct val="90000"/>
              </a:lnSpc>
              <a:spcBef>
                <a:spcPct val="20000"/>
              </a:spcBef>
              <a:buFontTx/>
              <a:buChar char="•"/>
            </a:pP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CTE_PPT_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6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4" name="Rectangle 6"/>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002060"/>
                </a:solidFill>
                <a:latin typeface="Arial" charset="0"/>
                <a:ea typeface="ＭＳ Ｐゴシック" charset="0"/>
                <a:cs typeface="ＭＳ Ｐゴシック" charset="0"/>
              </a:rPr>
              <a:t>Career Academies 2017-18</a:t>
            </a:r>
            <a:endParaRPr lang="en-US" dirty="0">
              <a:solidFill>
                <a:srgbClr val="002060"/>
              </a:solidFill>
              <a:latin typeface="Arial" charset="0"/>
              <a:ea typeface="ＭＳ Ｐゴシック" charset="0"/>
              <a:cs typeface="ＭＳ Ｐゴシック" charset="0"/>
            </a:endParaRPr>
          </a:p>
        </p:txBody>
      </p:sp>
      <p:sp>
        <p:nvSpPr>
          <p:cNvPr id="6" name="Rectangle 6"/>
          <p:cNvSpPr>
            <a:spLocks/>
          </p:cNvSpPr>
          <p:nvPr/>
        </p:nvSpPr>
        <p:spPr bwMode="auto">
          <a:xfrm>
            <a:off x="0" y="1506583"/>
            <a:ext cx="4098925" cy="4284617"/>
          </a:xfrm>
          <a:prstGeom prst="rect">
            <a:avLst/>
          </a:prstGeom>
          <a:noFill/>
          <a:ln w="12700">
            <a:noFill/>
            <a:miter lim="800000"/>
            <a:headEnd/>
            <a:tailEnd/>
          </a:ln>
        </p:spPr>
        <p:txBody>
          <a:bodyPr lIns="26788" tIns="26788" rIns="26788" bIns="26788" anchor="ctr"/>
          <a:lstStyle/>
          <a:p>
            <a:pPr marL="320675" lvl="1" defTabSz="642938" eaLnBrk="0" hangingPunct="0">
              <a:buFontTx/>
              <a:buChar char="•"/>
            </a:pPr>
            <a:r>
              <a:rPr lang="en-US" sz="2000" dirty="0" smtClean="0"/>
              <a:t>Aerospace Engineering PLTW</a:t>
            </a:r>
          </a:p>
          <a:p>
            <a:pPr marL="320675" lvl="1" defTabSz="642938" eaLnBrk="0" hangingPunct="0">
              <a:buFontTx/>
              <a:buChar char="•"/>
            </a:pPr>
            <a:r>
              <a:rPr lang="en-US" sz="2000" dirty="0" smtClean="0"/>
              <a:t>Accounting</a:t>
            </a:r>
          </a:p>
          <a:p>
            <a:pPr marL="320675" lvl="1" defTabSz="642938" eaLnBrk="0" hangingPunct="0">
              <a:buFontTx/>
              <a:buChar char="•"/>
            </a:pPr>
            <a:r>
              <a:rPr lang="en-US" sz="2000" dirty="0" smtClean="0"/>
              <a:t>Architectural Design</a:t>
            </a:r>
          </a:p>
          <a:p>
            <a:pPr marL="320675" lvl="1" defTabSz="642938" eaLnBrk="0" hangingPunct="0">
              <a:buFontTx/>
              <a:buChar char="•"/>
            </a:pPr>
            <a:r>
              <a:rPr lang="en-US" sz="2000" dirty="0" smtClean="0"/>
              <a:t>Automotive Technology</a:t>
            </a:r>
          </a:p>
          <a:p>
            <a:pPr marL="320675" lvl="1" defTabSz="642938" eaLnBrk="0" hangingPunct="0">
              <a:buFontTx/>
              <a:buChar char="•"/>
            </a:pPr>
            <a:r>
              <a:rPr lang="en-US" sz="2000" dirty="0" smtClean="0"/>
              <a:t>Biotechnology</a:t>
            </a:r>
          </a:p>
          <a:p>
            <a:pPr marL="320675" lvl="1" defTabSz="642938" eaLnBrk="0" hangingPunct="0">
              <a:buFontTx/>
              <a:buChar char="•"/>
            </a:pPr>
            <a:r>
              <a:rPr lang="en-US" sz="2000" dirty="0" smtClean="0"/>
              <a:t>Career Research and Development</a:t>
            </a:r>
          </a:p>
          <a:p>
            <a:pPr marL="320675" lvl="1" defTabSz="642938" eaLnBrk="0" hangingPunct="0">
              <a:buFontTx/>
              <a:buChar char="•"/>
            </a:pPr>
            <a:r>
              <a:rPr lang="en-US" sz="2000" dirty="0" smtClean="0"/>
              <a:t>Child Development</a:t>
            </a:r>
          </a:p>
          <a:p>
            <a:pPr marL="320675" lvl="1" defTabSz="642938" eaLnBrk="0" hangingPunct="0">
              <a:buFontTx/>
              <a:buChar char="•"/>
            </a:pPr>
            <a:r>
              <a:rPr lang="en-US" sz="2000" dirty="0" smtClean="0"/>
              <a:t>Computer Programming</a:t>
            </a:r>
          </a:p>
          <a:p>
            <a:pPr marL="320675" lvl="1" defTabSz="642938" eaLnBrk="0" hangingPunct="0">
              <a:buFontTx/>
              <a:buChar char="•"/>
            </a:pPr>
            <a:r>
              <a:rPr lang="en-US" sz="2000" dirty="0" smtClean="0"/>
              <a:t>Construction </a:t>
            </a:r>
          </a:p>
          <a:p>
            <a:pPr marL="320675" lvl="1" defTabSz="642938" eaLnBrk="0" hangingPunct="0">
              <a:buFontTx/>
              <a:buChar char="•"/>
            </a:pPr>
            <a:r>
              <a:rPr lang="en-US" sz="2000" dirty="0" smtClean="0"/>
              <a:t>Culinary Science</a:t>
            </a:r>
          </a:p>
          <a:p>
            <a:pPr marL="320675" lvl="1" defTabSz="642938" eaLnBrk="0" hangingPunct="0">
              <a:buFontTx/>
              <a:buChar char="•"/>
            </a:pPr>
            <a:r>
              <a:rPr lang="en-US" sz="2000" dirty="0" err="1" smtClean="0"/>
              <a:t>Cybersecurity</a:t>
            </a:r>
            <a:r>
              <a:rPr lang="en-US" sz="2000" dirty="0" smtClean="0"/>
              <a:t> Networking</a:t>
            </a:r>
          </a:p>
          <a:p>
            <a:pPr marL="320675" lvl="1" defTabSz="642938" eaLnBrk="0" hangingPunct="0">
              <a:buFontTx/>
              <a:buChar char="•"/>
            </a:pPr>
            <a:r>
              <a:rPr lang="en-US" sz="2000" dirty="0" smtClean="0"/>
              <a:t>Finance</a:t>
            </a:r>
          </a:p>
        </p:txBody>
      </p:sp>
      <p:sp>
        <p:nvSpPr>
          <p:cNvPr id="7" name="TextBox 6"/>
          <p:cNvSpPr txBox="1"/>
          <p:nvPr/>
        </p:nvSpPr>
        <p:spPr>
          <a:xfrm>
            <a:off x="4495800" y="1524000"/>
            <a:ext cx="4495800" cy="2862322"/>
          </a:xfrm>
          <a:prstGeom prst="rect">
            <a:avLst/>
          </a:prstGeom>
          <a:noFill/>
        </p:spPr>
        <p:txBody>
          <a:bodyPr wrap="square" rtlCol="0">
            <a:spAutoFit/>
          </a:bodyPr>
          <a:lstStyle/>
          <a:p>
            <a:pPr>
              <a:buFont typeface="Arial"/>
              <a:buChar char="•"/>
            </a:pPr>
            <a:r>
              <a:rPr lang="en-US" sz="2000" dirty="0" smtClean="0"/>
              <a:t>Health Professions</a:t>
            </a:r>
          </a:p>
          <a:p>
            <a:pPr>
              <a:buFont typeface="Arial"/>
              <a:buChar char="•"/>
            </a:pPr>
            <a:r>
              <a:rPr lang="en-US" sz="2000" dirty="0" smtClean="0"/>
              <a:t>Homeland Security and Emergency Management</a:t>
            </a:r>
          </a:p>
          <a:p>
            <a:pPr>
              <a:buFont typeface="Arial"/>
              <a:buChar char="•"/>
            </a:pPr>
            <a:r>
              <a:rPr lang="en-US" sz="2000" dirty="0" smtClean="0"/>
              <a:t>Hotel and Restaurant Management</a:t>
            </a:r>
          </a:p>
          <a:p>
            <a:pPr>
              <a:buFont typeface="Arial"/>
              <a:buChar char="•"/>
            </a:pPr>
            <a:r>
              <a:rPr lang="en-US" sz="2000" dirty="0" smtClean="0"/>
              <a:t>Marketing</a:t>
            </a:r>
          </a:p>
          <a:p>
            <a:pPr>
              <a:buFont typeface="Arial"/>
              <a:buChar char="•"/>
            </a:pPr>
            <a:r>
              <a:rPr lang="en-US" sz="2000" dirty="0" smtClean="0"/>
              <a:t>Engineering – Project Lead the Way*</a:t>
            </a:r>
          </a:p>
          <a:p>
            <a:pPr>
              <a:buFont typeface="Arial"/>
              <a:buChar char="•"/>
            </a:pPr>
            <a:r>
              <a:rPr lang="en-US" sz="2000" dirty="0" smtClean="0"/>
              <a:t>Systems and Project Engineering</a:t>
            </a:r>
          </a:p>
          <a:p>
            <a:pPr>
              <a:buFont typeface="Arial"/>
              <a:buChar char="•"/>
            </a:pPr>
            <a:r>
              <a:rPr lang="en-US" sz="2000" dirty="0" smtClean="0"/>
              <a:t>Teacher Academy OF MARYLAND</a:t>
            </a:r>
          </a:p>
          <a:p>
            <a:pPr>
              <a:buFont typeface="Arial"/>
              <a:buChar char="•"/>
            </a:pPr>
            <a:r>
              <a:rPr lang="en-US" sz="2000" dirty="0" smtClean="0"/>
              <a:t>Visual Communications</a:t>
            </a:r>
            <a:endParaRPr lang="en-US" sz="2000" dirty="0"/>
          </a:p>
        </p:txBody>
      </p:sp>
      <p:sp>
        <p:nvSpPr>
          <p:cNvPr id="8" name="TextBox 7"/>
          <p:cNvSpPr txBox="1"/>
          <p:nvPr/>
        </p:nvSpPr>
        <p:spPr>
          <a:xfrm>
            <a:off x="5791200" y="6019800"/>
            <a:ext cx="2971800" cy="523220"/>
          </a:xfrm>
          <a:prstGeom prst="rect">
            <a:avLst/>
          </a:prstGeom>
          <a:noFill/>
        </p:spPr>
        <p:txBody>
          <a:bodyPr wrap="square" rtlCol="0">
            <a:spAutoFit/>
          </a:bodyPr>
          <a:lstStyle/>
          <a:p>
            <a:pPr algn="ctr"/>
            <a:r>
              <a:rPr lang="en-US" sz="1400" dirty="0" smtClean="0"/>
              <a:t>*PLTW Academy – only academy available for 9</a:t>
            </a:r>
            <a:r>
              <a:rPr lang="en-US" sz="1400" baseline="30000" dirty="0" smtClean="0"/>
              <a:t>th</a:t>
            </a:r>
            <a:r>
              <a:rPr lang="en-US" sz="1400" dirty="0" smtClean="0"/>
              <a:t> graders</a:t>
            </a:r>
            <a:endParaRPr lang="en-US" sz="1400" dirty="0"/>
          </a:p>
        </p:txBody>
      </p:sp>
    </p:spTree>
    <p:extLst>
      <p:ext uri="{BB962C8B-B14F-4D97-AF65-F5344CB8AC3E}">
        <p14:creationId xmlns:p14="http://schemas.microsoft.com/office/powerpoint/2010/main" val="2869680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CTE_PPT_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6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4" name="Rectangle 6"/>
          <p:cNvSpPr>
            <a:spLocks noGrp="1" noChangeArrowheads="1"/>
          </p:cNvSpPr>
          <p:nvPr>
            <p:ph type="title"/>
          </p:nvPr>
        </p:nvSpPr>
        <p:spPr>
          <a:xfrm>
            <a:off x="609600" y="838200"/>
            <a:ext cx="7772400" cy="762000"/>
          </a:xfrm>
          <a:noFill/>
        </p:spPr>
        <p:txBody>
          <a:bodyPr/>
          <a:lstStyle/>
          <a:p>
            <a:pPr eaLnBrk="1" hangingPunct="1"/>
            <a:r>
              <a:rPr lang="en-US" sz="3200" b="1" dirty="0" smtClean="0">
                <a:solidFill>
                  <a:srgbClr val="002060"/>
                </a:solidFill>
                <a:latin typeface="Arial" charset="0"/>
                <a:ea typeface="ＭＳ Ｐゴシック" charset="0"/>
                <a:cs typeface="ＭＳ Ｐゴシック" charset="0"/>
              </a:rPr>
              <a:t>Early College Program-Cybersecurity</a:t>
            </a:r>
            <a:endParaRPr lang="en-US" dirty="0">
              <a:solidFill>
                <a:srgbClr val="002060"/>
              </a:solidFill>
              <a:latin typeface="Arial" charset="0"/>
              <a:ea typeface="ＭＳ Ｐゴシック" charset="0"/>
              <a:cs typeface="ＭＳ Ｐゴシック" charset="0"/>
            </a:endParaRPr>
          </a:p>
        </p:txBody>
      </p:sp>
      <p:sp>
        <p:nvSpPr>
          <p:cNvPr id="49155" name="Rectangle 7"/>
          <p:cNvSpPr>
            <a:spLocks noGrp="1" noChangeArrowheads="1"/>
          </p:cNvSpPr>
          <p:nvPr>
            <p:ph idx="1"/>
          </p:nvPr>
        </p:nvSpPr>
        <p:spPr>
          <a:xfrm>
            <a:off x="0" y="1524000"/>
            <a:ext cx="9144000" cy="4572000"/>
          </a:xfrm>
          <a:noFill/>
        </p:spPr>
        <p:txBody>
          <a:bodyPr/>
          <a:lstStyle/>
          <a:p>
            <a:pPr marL="0" indent="0" eaLnBrk="1" hangingPunct="1">
              <a:buNone/>
            </a:pPr>
            <a:r>
              <a:rPr lang="en-US" b="1" dirty="0" smtClean="0">
                <a:solidFill>
                  <a:srgbClr val="002060"/>
                </a:solidFill>
                <a:latin typeface="Arial" charset="0"/>
                <a:ea typeface="ＭＳ Ｐゴシック" charset="0"/>
                <a:cs typeface="ＭＳ Ｐゴシック" charset="0"/>
              </a:rPr>
              <a:t/>
            </a:r>
            <a:br>
              <a:rPr lang="en-US" b="1" dirty="0" smtClean="0">
                <a:solidFill>
                  <a:srgbClr val="002060"/>
                </a:solidFill>
                <a:latin typeface="Arial" charset="0"/>
                <a:ea typeface="ＭＳ Ｐゴシック" charset="0"/>
                <a:cs typeface="ＭＳ Ｐゴシック" charset="0"/>
              </a:rPr>
            </a:br>
            <a:r>
              <a:rPr lang="en-US" sz="1200" b="1" dirty="0">
                <a:solidFill>
                  <a:srgbClr val="002060"/>
                </a:solidFill>
                <a:latin typeface="Arial" charset="0"/>
                <a:ea typeface="ＭＳ Ｐゴシック" charset="0"/>
                <a:cs typeface="ＭＳ Ｐゴシック" charset="0"/>
              </a:rPr>
              <a:t>	</a:t>
            </a:r>
            <a:r>
              <a:rPr lang="en-US" sz="1200" b="1" dirty="0" smtClean="0">
                <a:solidFill>
                  <a:srgbClr val="002060"/>
                </a:solidFill>
                <a:latin typeface="Arial" charset="0"/>
                <a:ea typeface="ＭＳ Ｐゴシック" charset="0"/>
                <a:cs typeface="ＭＳ Ｐゴシック" charset="0"/>
              </a:rPr>
              <a:t>	</a:t>
            </a:r>
            <a:r>
              <a:rPr lang="en-US" sz="3200" b="1" dirty="0" smtClean="0">
                <a:solidFill>
                  <a:srgbClr val="002060"/>
                </a:solidFill>
                <a:latin typeface="Arial" charset="0"/>
                <a:ea typeface="ＭＳ Ｐゴシック" charset="0"/>
                <a:cs typeface="ＭＳ Ｐゴシック" charset="0"/>
              </a:rPr>
              <a:t>Begins in 10</a:t>
            </a:r>
            <a:r>
              <a:rPr lang="en-US" sz="3200" b="1" baseline="30000" dirty="0" smtClean="0">
                <a:solidFill>
                  <a:srgbClr val="002060"/>
                </a:solidFill>
                <a:latin typeface="Arial" charset="0"/>
                <a:ea typeface="ＭＳ Ｐゴシック" charset="0"/>
                <a:cs typeface="ＭＳ Ｐゴシック" charset="0"/>
              </a:rPr>
              <a:t>th</a:t>
            </a:r>
            <a:r>
              <a:rPr lang="en-US" sz="3200" b="1" dirty="0" smtClean="0">
                <a:solidFill>
                  <a:srgbClr val="002060"/>
                </a:solidFill>
                <a:latin typeface="Arial" charset="0"/>
                <a:ea typeface="ＭＳ Ｐゴシック" charset="0"/>
                <a:cs typeface="ＭＳ Ｐゴシック" charset="0"/>
              </a:rPr>
              <a:t> grade.</a:t>
            </a:r>
          </a:p>
          <a:p>
            <a:pPr marL="1828800" indent="-231775" eaLnBrk="1" hangingPunct="1">
              <a:buFont typeface="Courier New" pitchFamily="49" charset="0"/>
              <a:buChar char="o"/>
            </a:pPr>
            <a:r>
              <a:rPr lang="en-US" sz="3200" b="1" dirty="0" smtClean="0">
                <a:solidFill>
                  <a:srgbClr val="002060"/>
                </a:solidFill>
                <a:latin typeface="Arial" charset="0"/>
                <a:ea typeface="ＭＳ Ｐゴシック" charset="0"/>
                <a:cs typeface="ＭＳ Ｐゴシック" charset="0"/>
              </a:rPr>
              <a:t>Earn college credits.</a:t>
            </a:r>
          </a:p>
          <a:p>
            <a:pPr marL="1828800" indent="-231775" eaLnBrk="1" hangingPunct="1">
              <a:buFont typeface="Courier New" pitchFamily="49" charset="0"/>
              <a:buChar char="o"/>
            </a:pPr>
            <a:r>
              <a:rPr lang="en-US" sz="3200" b="1" dirty="0" smtClean="0">
                <a:solidFill>
                  <a:srgbClr val="002060"/>
                </a:solidFill>
                <a:latin typeface="Arial" charset="0"/>
                <a:ea typeface="ＭＳ Ｐゴシック" charset="0"/>
                <a:cs typeface="ＭＳ Ｐゴシック" charset="0"/>
              </a:rPr>
              <a:t>Earn industry certifications and an AA degree.</a:t>
            </a:r>
            <a:endParaRPr lang="en-US" sz="3200" dirty="0">
              <a:solidFill>
                <a:srgbClr val="00206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1187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350" y="115888"/>
            <a:ext cx="7056438" cy="1027112"/>
          </a:xfrm>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Welcome and Introductions</a:t>
            </a:r>
          </a:p>
          <a:p>
            <a:r>
              <a:rPr lang="en-US" dirty="0" smtClean="0"/>
              <a:t>Graduation Requirements</a:t>
            </a:r>
          </a:p>
          <a:p>
            <a:r>
              <a:rPr lang="en-US" dirty="0" smtClean="0"/>
              <a:t>Course Selection &amp; Parent Responsibilities</a:t>
            </a:r>
          </a:p>
          <a:p>
            <a:r>
              <a:rPr lang="en-US" dirty="0" smtClean="0"/>
              <a:t>Academy Programs</a:t>
            </a:r>
          </a:p>
          <a:p>
            <a:r>
              <a:rPr lang="en-US" dirty="0" smtClean="0"/>
              <a:t>Fine Arts Program</a:t>
            </a:r>
          </a:p>
          <a:p>
            <a:r>
              <a:rPr lang="en-US" dirty="0" smtClean="0"/>
              <a:t>A Day in the life of a 9</a:t>
            </a:r>
            <a:r>
              <a:rPr lang="en-US" baseline="30000" dirty="0" smtClean="0"/>
              <a:t>th</a:t>
            </a:r>
            <a:r>
              <a:rPr lang="en-US" dirty="0" smtClean="0"/>
              <a:t> grader</a:t>
            </a:r>
          </a:p>
          <a:p>
            <a:r>
              <a:rPr lang="en-US" dirty="0" smtClean="0"/>
              <a:t>Academic eligibility</a:t>
            </a:r>
          </a:p>
          <a:p>
            <a:r>
              <a:rPr lang="en-US" dirty="0" smtClean="0"/>
              <a:t>Important Dates</a:t>
            </a:r>
          </a:p>
          <a:p>
            <a:r>
              <a:rPr lang="en-US" dirty="0" smtClean="0"/>
              <a:t>Q &amp; A</a:t>
            </a:r>
          </a:p>
          <a:p>
            <a:r>
              <a:rPr lang="en-US" dirty="0" smtClean="0"/>
              <a:t>Elective Fair</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8888" y="1905000"/>
            <a:ext cx="7488237" cy="4694238"/>
          </a:xfrm>
        </p:spPr>
        <p:txBody>
          <a:bodyPr/>
          <a:lstStyle/>
          <a:p>
            <a:r>
              <a:rPr lang="en-US" dirty="0" smtClean="0"/>
              <a:t>For additional information regarding ARL, please contact:</a:t>
            </a:r>
          </a:p>
          <a:p>
            <a:pPr>
              <a:buNone/>
            </a:pPr>
            <a:endParaRPr lang="en-US" dirty="0" smtClean="0"/>
          </a:p>
          <a:p>
            <a:r>
              <a:rPr lang="en-US" dirty="0" smtClean="0"/>
              <a:t>Natalie Belcher, Instructional Facilitator ARL,  nbelcher@hcpss.org</a:t>
            </a:r>
          </a:p>
          <a:p>
            <a:endParaRPr lang="en-US" dirty="0"/>
          </a:p>
          <a:p>
            <a:r>
              <a:rPr lang="en-US" dirty="0" smtClean="0"/>
              <a:t>Anita Brown-Lee, ARL Community Liaison</a:t>
            </a:r>
            <a:endParaRPr lang="en-US" dirty="0"/>
          </a:p>
          <a:p>
            <a:pPr marL="0" indent="0" algn="ctr">
              <a:buNone/>
            </a:pPr>
            <a:r>
              <a:rPr lang="en-US" dirty="0" smtClean="0"/>
              <a:t> </a:t>
            </a:r>
            <a:r>
              <a:rPr lang="en-US" dirty="0" err="1" smtClean="0"/>
              <a:t>Anita_Brown-Lee@hcpss.org</a:t>
            </a:r>
            <a:endParaRPr lang="en-US" dirty="0"/>
          </a:p>
          <a:p>
            <a:pPr>
              <a:buNone/>
            </a:pPr>
            <a:endParaRPr lang="en-US" dirty="0"/>
          </a:p>
        </p:txBody>
      </p:sp>
    </p:spTree>
    <p:extLst>
      <p:ext uri="{BB962C8B-B14F-4D97-AF65-F5344CB8AC3E}">
        <p14:creationId xmlns:p14="http://schemas.microsoft.com/office/powerpoint/2010/main" val="97715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Mrs. Rebecca Clark </a:t>
            </a:r>
            <a:br>
              <a:rPr lang="en-US" dirty="0" smtClean="0"/>
            </a:br>
            <a:endParaRPr lang="en-US" dirty="0"/>
          </a:p>
        </p:txBody>
      </p:sp>
      <p:sp>
        <p:nvSpPr>
          <p:cNvPr id="3" name="Text Placeholder 2"/>
          <p:cNvSpPr>
            <a:spLocks noGrp="1"/>
          </p:cNvSpPr>
          <p:nvPr>
            <p:ph type="body" idx="1"/>
          </p:nvPr>
        </p:nvSpPr>
        <p:spPr>
          <a:xfrm>
            <a:off x="304800" y="2906713"/>
            <a:ext cx="8839199" cy="1500187"/>
          </a:xfrm>
        </p:spPr>
        <p:txBody>
          <a:bodyPr/>
          <a:lstStyle/>
          <a:p>
            <a:pPr algn="ctr"/>
            <a:r>
              <a:rPr lang="en-US" sz="4400" b="1" dirty="0" smtClean="0"/>
              <a:t>INSTRUCTIONAL TEAM LEADER OF PE &amp; FINE ARTS</a:t>
            </a:r>
            <a:endParaRPr lang="en-US" sz="4400" b="1" dirty="0"/>
          </a:p>
        </p:txBody>
      </p:sp>
    </p:spTree>
    <p:extLst>
      <p:ext uri="{BB962C8B-B14F-4D97-AF65-F5344CB8AC3E}">
        <p14:creationId xmlns:p14="http://schemas.microsoft.com/office/powerpoint/2010/main" val="1708570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p:cNvSpPr>
          <p:nvPr/>
        </p:nvSpPr>
        <p:spPr bwMode="auto">
          <a:xfrm>
            <a:off x="0" y="2133600"/>
            <a:ext cx="4648200" cy="4344988"/>
          </a:xfrm>
          <a:prstGeom prst="rect">
            <a:avLst/>
          </a:prstGeom>
          <a:noFill/>
          <a:ln w="12700">
            <a:noFill/>
            <a:miter lim="800000"/>
            <a:headEnd/>
            <a:tailEnd/>
          </a:ln>
        </p:spPr>
        <p:txBody>
          <a:bodyPr lIns="26788" tIns="26788" rIns="26788" bIns="26788" anchor="ctr"/>
          <a:lstStyle/>
          <a:p>
            <a:pPr marL="320675" lvl="1" defTabSz="642938" eaLnBrk="0" hangingPunct="0">
              <a:buFontTx/>
              <a:buChar char="•"/>
            </a:pPr>
            <a:r>
              <a:rPr lang="en-US" sz="2000" dirty="0" smtClean="0"/>
              <a:t>Art I</a:t>
            </a:r>
          </a:p>
          <a:p>
            <a:pPr marL="320675" lvl="1" defTabSz="642938" eaLnBrk="0" hangingPunct="0"/>
            <a:endParaRPr lang="en-US" sz="2000" dirty="0" smtClean="0"/>
          </a:p>
          <a:p>
            <a:pPr marL="320675" lvl="1" defTabSz="642938" eaLnBrk="0" hangingPunct="0">
              <a:buFontTx/>
              <a:buChar char="•"/>
            </a:pPr>
            <a:r>
              <a:rPr lang="en-US" sz="2000" dirty="0" smtClean="0"/>
              <a:t>Theatre I</a:t>
            </a:r>
          </a:p>
          <a:p>
            <a:pPr marL="777875" lvl="2" defTabSz="642938" eaLnBrk="0" hangingPunct="0">
              <a:buFontTx/>
              <a:buChar char="•"/>
            </a:pPr>
            <a:r>
              <a:rPr lang="en-US" sz="2000" dirty="0" smtClean="0"/>
              <a:t>Opportunity for placement in Theatre II or Musical Theatre is possible through audition.</a:t>
            </a:r>
          </a:p>
          <a:p>
            <a:pPr marL="777875" lvl="2" defTabSz="642938" eaLnBrk="0" hangingPunct="0"/>
            <a:endParaRPr lang="en-US" sz="2000" dirty="0" smtClean="0"/>
          </a:p>
          <a:p>
            <a:pPr marL="320675" lvl="1" defTabSz="642938" eaLnBrk="0" hangingPunct="0">
              <a:buFontTx/>
              <a:buChar char="•"/>
            </a:pPr>
            <a:r>
              <a:rPr lang="en-US" sz="2000" dirty="0" smtClean="0"/>
              <a:t>Dance I</a:t>
            </a:r>
          </a:p>
          <a:p>
            <a:pPr marL="777875" lvl="2" defTabSz="642938" eaLnBrk="0" hangingPunct="0">
              <a:buFontTx/>
              <a:buChar char="•"/>
            </a:pPr>
            <a:r>
              <a:rPr lang="en-US" sz="2000" dirty="0" smtClean="0"/>
              <a:t>Opportunity for placement in a higher level is possible through audition.</a:t>
            </a:r>
          </a:p>
          <a:p>
            <a:pPr marL="320675" lvl="1" defTabSz="642938" eaLnBrk="0" hangingPunct="0">
              <a:buFontTx/>
              <a:buChar char="•"/>
            </a:pPr>
            <a:endParaRPr lang="en-US" sz="2000" dirty="0" smtClean="0"/>
          </a:p>
        </p:txBody>
      </p:sp>
      <p:sp>
        <p:nvSpPr>
          <p:cNvPr id="36867" name="Rectangle 7"/>
          <p:cNvSpPr>
            <a:spLocks noChangeArrowheads="1"/>
          </p:cNvSpPr>
          <p:nvPr/>
        </p:nvSpPr>
        <p:spPr bwMode="auto">
          <a:xfrm>
            <a:off x="533400" y="457200"/>
            <a:ext cx="8153400" cy="1569660"/>
          </a:xfrm>
          <a:prstGeom prst="rect">
            <a:avLst/>
          </a:prstGeom>
          <a:noFill/>
          <a:ln w="127000" cmpd="tri">
            <a:solidFill>
              <a:schemeClr val="tx1"/>
            </a:solidFill>
            <a:miter lim="800000"/>
            <a:headEnd/>
            <a:tailEnd/>
          </a:ln>
        </p:spPr>
        <p:txBody>
          <a:bodyPr wrap="square">
            <a:spAutoFit/>
          </a:bodyPr>
          <a:lstStyle/>
          <a:p>
            <a:pPr algn="ctr"/>
            <a:r>
              <a:rPr lang="en-US" sz="4800" b="1" dirty="0" smtClean="0">
                <a:solidFill>
                  <a:schemeClr val="accent2"/>
                </a:solidFill>
              </a:rPr>
              <a:t>Fine Arts Classes for Freshman</a:t>
            </a:r>
            <a:endParaRPr lang="en-US" sz="4800" b="1" dirty="0">
              <a:solidFill>
                <a:srgbClr val="0C107E"/>
              </a:solidFill>
            </a:endParaRPr>
          </a:p>
        </p:txBody>
      </p:sp>
      <p:sp>
        <p:nvSpPr>
          <p:cNvPr id="4" name="TextBox 3"/>
          <p:cNvSpPr txBox="1"/>
          <p:nvPr/>
        </p:nvSpPr>
        <p:spPr>
          <a:xfrm>
            <a:off x="4648200" y="2286000"/>
            <a:ext cx="4495800" cy="4245828"/>
          </a:xfrm>
          <a:prstGeom prst="rect">
            <a:avLst/>
          </a:prstGeom>
          <a:noFill/>
        </p:spPr>
        <p:txBody>
          <a:bodyPr wrap="square" rtlCol="0">
            <a:spAutoFit/>
          </a:bodyPr>
          <a:lstStyle/>
          <a:p>
            <a:pPr marL="320675" lvl="1" defTabSz="642938" eaLnBrk="0" hangingPunct="0">
              <a:buFontTx/>
              <a:buChar char="•"/>
            </a:pPr>
            <a:r>
              <a:rPr lang="en-US" sz="2000" dirty="0" smtClean="0"/>
              <a:t>Music-</a:t>
            </a:r>
            <a:br>
              <a:rPr lang="en-US" sz="2000" dirty="0" smtClean="0"/>
            </a:br>
            <a:r>
              <a:rPr lang="en-US" sz="2000" dirty="0" smtClean="0"/>
              <a:t>The following classes are available to students with little or no prior musical training: Concert Choir, music technology, guitar, and piano. </a:t>
            </a:r>
          </a:p>
          <a:p>
            <a:pPr marL="777875" lvl="2" defTabSz="642938" eaLnBrk="0" hangingPunct="0">
              <a:buFontTx/>
              <a:buChar char="•"/>
            </a:pPr>
            <a:r>
              <a:rPr lang="en-US" sz="2000" dirty="0" smtClean="0"/>
              <a:t>If currently a music student, please see your middle school director for additional information regarding placement in band, orchestra, or choral ensembles at CHS.</a:t>
            </a:r>
            <a:br>
              <a:rPr lang="en-US" sz="2000" dirty="0" smtClean="0"/>
            </a:br>
            <a:endParaRPr lang="en-US" sz="2000" dirty="0" smtClean="0"/>
          </a:p>
        </p:txBody>
      </p:sp>
    </p:spTree>
    <p:extLst>
      <p:ext uri="{BB962C8B-B14F-4D97-AF65-F5344CB8AC3E}">
        <p14:creationId xmlns:p14="http://schemas.microsoft.com/office/powerpoint/2010/main" val="19405494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p:cNvSpPr>
          <p:nvPr/>
        </p:nvSpPr>
        <p:spPr bwMode="auto">
          <a:xfrm>
            <a:off x="0" y="1447800"/>
            <a:ext cx="4648200" cy="5030788"/>
          </a:xfrm>
          <a:prstGeom prst="rect">
            <a:avLst/>
          </a:prstGeom>
          <a:noFill/>
          <a:ln w="12700">
            <a:noFill/>
            <a:miter lim="800000"/>
            <a:headEnd/>
            <a:tailEnd/>
          </a:ln>
        </p:spPr>
        <p:txBody>
          <a:bodyPr lIns="26788" tIns="26788" rIns="26788" bIns="26788" anchor="ctr"/>
          <a:lstStyle/>
          <a:p>
            <a:pPr marL="320675" lvl="1" defTabSz="642938" eaLnBrk="0" hangingPunct="0">
              <a:buFontTx/>
              <a:buChar char="•"/>
            </a:pPr>
            <a:r>
              <a:rPr lang="en-US" sz="2000" dirty="0" smtClean="0"/>
              <a:t>Art I</a:t>
            </a:r>
          </a:p>
          <a:p>
            <a:pPr marL="777875" lvl="2" defTabSz="642938" eaLnBrk="0" hangingPunct="0"/>
            <a:r>
              <a:rPr lang="en-US" sz="2000" dirty="0" smtClean="0"/>
              <a:t>Contacts:</a:t>
            </a:r>
          </a:p>
          <a:p>
            <a:pPr marL="777875" lvl="2" defTabSz="642938" eaLnBrk="0" hangingPunct="0"/>
            <a:r>
              <a:rPr lang="en-US" sz="2000" dirty="0" err="1" smtClean="0"/>
              <a:t>nan_collins</a:t>
            </a:r>
            <a:r>
              <a:rPr lang="en-US" sz="2000" dirty="0" smtClean="0"/>
              <a:t> @</a:t>
            </a:r>
            <a:r>
              <a:rPr lang="en-US" sz="2000" dirty="0" err="1" smtClean="0"/>
              <a:t>hcpss.org</a:t>
            </a:r>
            <a:endParaRPr lang="en-US" sz="2000" dirty="0" smtClean="0"/>
          </a:p>
          <a:p>
            <a:pPr marL="777875" lvl="2" defTabSz="642938" eaLnBrk="0" hangingPunct="0"/>
            <a:r>
              <a:rPr lang="en-US" sz="2000" dirty="0" err="1" smtClean="0"/>
              <a:t>mark_hanssen@hcpss.org</a:t>
            </a:r>
            <a:endParaRPr lang="en-US" sz="2000" dirty="0" smtClean="0"/>
          </a:p>
          <a:p>
            <a:pPr marL="777875" lvl="2" defTabSz="642938" eaLnBrk="0" hangingPunct="0"/>
            <a:r>
              <a:rPr lang="en-US" sz="2000" dirty="0" smtClean="0">
                <a:solidFill>
                  <a:schemeClr val="bg2"/>
                </a:solidFill>
              </a:rPr>
              <a:t>joanne_tulkoff@hcpss.org</a:t>
            </a:r>
          </a:p>
          <a:p>
            <a:pPr marL="777875" lvl="2" defTabSz="642938" eaLnBrk="0" hangingPunct="0"/>
            <a:endParaRPr lang="en-US" sz="2000" dirty="0" smtClean="0"/>
          </a:p>
          <a:p>
            <a:pPr marL="320675" lvl="1" defTabSz="642938" eaLnBrk="0" hangingPunct="0">
              <a:buFontTx/>
              <a:buChar char="•"/>
            </a:pPr>
            <a:r>
              <a:rPr lang="en-US" sz="2000" dirty="0" smtClean="0"/>
              <a:t>Dance </a:t>
            </a:r>
          </a:p>
          <a:p>
            <a:pPr marL="777875" lvl="2" defTabSz="642938" eaLnBrk="0" hangingPunct="0"/>
            <a:r>
              <a:rPr lang="en-US" sz="2000" dirty="0" smtClean="0"/>
              <a:t>Dance Placement Auditions will be held in the CHS Dance Studio on February 23 beginning at 3:30pm.  Contact rebecca_clark@hcpss.org for more information.</a:t>
            </a:r>
          </a:p>
          <a:p>
            <a:pPr marL="320675" lvl="1" defTabSz="642938" eaLnBrk="0" hangingPunct="0">
              <a:buFontTx/>
              <a:buChar char="•"/>
            </a:pPr>
            <a:endParaRPr lang="en-US" sz="2000" dirty="0" smtClean="0"/>
          </a:p>
        </p:txBody>
      </p:sp>
      <p:sp>
        <p:nvSpPr>
          <p:cNvPr id="36867" name="Rectangle 7"/>
          <p:cNvSpPr>
            <a:spLocks noChangeArrowheads="1"/>
          </p:cNvSpPr>
          <p:nvPr/>
        </p:nvSpPr>
        <p:spPr bwMode="auto">
          <a:xfrm>
            <a:off x="533400" y="457200"/>
            <a:ext cx="8153400" cy="830997"/>
          </a:xfrm>
          <a:prstGeom prst="rect">
            <a:avLst/>
          </a:prstGeom>
          <a:noFill/>
          <a:ln w="127000" cmpd="tri">
            <a:solidFill>
              <a:schemeClr val="tx1"/>
            </a:solidFill>
            <a:miter lim="800000"/>
            <a:headEnd/>
            <a:tailEnd/>
          </a:ln>
        </p:spPr>
        <p:txBody>
          <a:bodyPr wrap="square">
            <a:spAutoFit/>
          </a:bodyPr>
          <a:lstStyle/>
          <a:p>
            <a:pPr algn="ctr"/>
            <a:r>
              <a:rPr lang="en-US" sz="4800" b="1" dirty="0" smtClean="0">
                <a:solidFill>
                  <a:schemeClr val="accent2"/>
                </a:solidFill>
              </a:rPr>
              <a:t>More Fine Arts Information:</a:t>
            </a:r>
            <a:endParaRPr lang="en-US" sz="4800" b="1" dirty="0">
              <a:solidFill>
                <a:srgbClr val="0C107E"/>
              </a:solidFill>
            </a:endParaRPr>
          </a:p>
        </p:txBody>
      </p:sp>
      <p:sp>
        <p:nvSpPr>
          <p:cNvPr id="4" name="TextBox 3"/>
          <p:cNvSpPr txBox="1"/>
          <p:nvPr/>
        </p:nvSpPr>
        <p:spPr>
          <a:xfrm>
            <a:off x="4648200" y="1905000"/>
            <a:ext cx="4495800" cy="5632311"/>
          </a:xfrm>
          <a:prstGeom prst="rect">
            <a:avLst/>
          </a:prstGeom>
          <a:noFill/>
        </p:spPr>
        <p:txBody>
          <a:bodyPr wrap="square" rtlCol="0">
            <a:spAutoFit/>
          </a:bodyPr>
          <a:lstStyle/>
          <a:p>
            <a:pPr marL="320675" lvl="1" defTabSz="642938" eaLnBrk="0" hangingPunct="0">
              <a:buFontTx/>
              <a:buChar char="•"/>
            </a:pPr>
            <a:r>
              <a:rPr lang="en-US" sz="2000" dirty="0" smtClean="0"/>
              <a:t>Theatre </a:t>
            </a:r>
          </a:p>
          <a:p>
            <a:pPr marL="777875" lvl="2" defTabSz="642938" eaLnBrk="0" hangingPunct="0"/>
            <a:r>
              <a:rPr lang="en-US" sz="2000" dirty="0" smtClean="0"/>
              <a:t>Contact </a:t>
            </a:r>
            <a:r>
              <a:rPr lang="en-US" sz="2000" dirty="0" err="1" smtClean="0"/>
              <a:t>kcarlsen@hcpss.org</a:t>
            </a:r>
            <a:r>
              <a:rPr lang="en-US" sz="2000" dirty="0" smtClean="0"/>
              <a:t> to schedule an individual audition</a:t>
            </a:r>
          </a:p>
          <a:p>
            <a:pPr marL="777875" lvl="2" defTabSz="642938" eaLnBrk="0" hangingPunct="0"/>
            <a:endParaRPr lang="en-US" sz="2000" dirty="0" smtClean="0"/>
          </a:p>
          <a:p>
            <a:pPr marL="320675" lvl="1" defTabSz="642938" eaLnBrk="0" hangingPunct="0">
              <a:buFontTx/>
              <a:buChar char="•"/>
            </a:pPr>
            <a:r>
              <a:rPr lang="en-US" sz="2000" dirty="0" smtClean="0"/>
              <a:t>Music</a:t>
            </a:r>
          </a:p>
          <a:p>
            <a:pPr marL="777875" lvl="2" defTabSz="642938" eaLnBrk="0" hangingPunct="0"/>
            <a:r>
              <a:rPr lang="en-US" sz="2000" dirty="0" smtClean="0"/>
              <a:t>Please contact our directors or see your middle school music teacher for information about upcoming CHS auditions.</a:t>
            </a:r>
          </a:p>
          <a:p>
            <a:pPr marL="777875" lvl="2" defTabSz="642938" eaLnBrk="0" hangingPunct="0"/>
            <a:r>
              <a:rPr lang="en-US" sz="2000" dirty="0" smtClean="0"/>
              <a:t>Choir:</a:t>
            </a:r>
          </a:p>
          <a:p>
            <a:pPr marL="777875" lvl="2" defTabSz="642938" eaLnBrk="0" hangingPunct="0"/>
            <a:r>
              <a:rPr lang="en-US" sz="2000" dirty="0" smtClean="0"/>
              <a:t> </a:t>
            </a:r>
            <a:r>
              <a:rPr lang="en-US" sz="2000" dirty="0" err="1" smtClean="0"/>
              <a:t>jessica_cummings@hcpss.org</a:t>
            </a:r>
            <a:r>
              <a:rPr lang="en-US" sz="2000" dirty="0" smtClean="0"/>
              <a:t/>
            </a:r>
            <a:br>
              <a:rPr lang="en-US" sz="2000" dirty="0" smtClean="0"/>
            </a:br>
            <a:r>
              <a:rPr lang="en-US" sz="2000" dirty="0" smtClean="0"/>
              <a:t>Orchestra:</a:t>
            </a:r>
          </a:p>
          <a:p>
            <a:pPr marL="777875" lvl="2" defTabSz="642938" eaLnBrk="0" hangingPunct="0"/>
            <a:r>
              <a:rPr lang="en-US" sz="2000" dirty="0" err="1" smtClean="0"/>
              <a:t>allen_leung@hcpss.org</a:t>
            </a:r>
            <a:r>
              <a:rPr lang="en-US" sz="2000" dirty="0" smtClean="0"/>
              <a:t/>
            </a:r>
            <a:br>
              <a:rPr lang="en-US" sz="2000" dirty="0" smtClean="0"/>
            </a:br>
            <a:r>
              <a:rPr lang="en-US" sz="2000" dirty="0" smtClean="0"/>
              <a:t>Band:</a:t>
            </a:r>
          </a:p>
          <a:p>
            <a:pPr marL="777875" lvl="2" defTabSz="642938" eaLnBrk="0" hangingPunct="0"/>
            <a:r>
              <a:rPr lang="en-US" sz="2000" dirty="0" smtClean="0"/>
              <a:t>david_matchim@hcpss.org</a:t>
            </a:r>
          </a:p>
          <a:p>
            <a:pPr marL="777875" lvl="2" defTabSz="642938" eaLnBrk="0" hangingPunct="0"/>
            <a:endParaRPr lang="en-US" sz="2000" dirty="0" smtClean="0"/>
          </a:p>
          <a:p>
            <a:pPr marL="777875" lvl="2" defTabSz="642938" eaLnBrk="0" hangingPunct="0"/>
            <a:r>
              <a:rPr lang="en-US" sz="2000" dirty="0" smtClean="0"/>
              <a:t> </a:t>
            </a:r>
            <a:br>
              <a:rPr lang="en-US" sz="2000" dirty="0" smtClean="0"/>
            </a:br>
            <a:endParaRPr lang="en-US" sz="2000" dirty="0" smtClean="0"/>
          </a:p>
        </p:txBody>
      </p:sp>
    </p:spTree>
    <p:extLst>
      <p:ext uri="{BB962C8B-B14F-4D97-AF65-F5344CB8AC3E}">
        <p14:creationId xmlns:p14="http://schemas.microsoft.com/office/powerpoint/2010/main" val="3123064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Assistant</a:t>
            </a:r>
            <a:br>
              <a:rPr lang="en-US" dirty="0" smtClean="0"/>
            </a:br>
            <a:r>
              <a:rPr lang="en-US" dirty="0" smtClean="0"/>
              <a:t>Principal</a:t>
            </a:r>
            <a:endParaRPr lang="en-US" dirty="0"/>
          </a:p>
        </p:txBody>
      </p:sp>
      <p:sp>
        <p:nvSpPr>
          <p:cNvPr id="3" name="Text Placeholder 2"/>
          <p:cNvSpPr>
            <a:spLocks noGrp="1"/>
          </p:cNvSpPr>
          <p:nvPr>
            <p:ph type="body" idx="1"/>
          </p:nvPr>
        </p:nvSpPr>
        <p:spPr>
          <a:xfrm>
            <a:off x="762000" y="1600200"/>
            <a:ext cx="7772400" cy="1500188"/>
          </a:xfrm>
        </p:spPr>
        <p:txBody>
          <a:bodyPr/>
          <a:lstStyle/>
          <a:p>
            <a:pPr algn="ctr">
              <a:defRPr/>
            </a:pPr>
            <a:r>
              <a:rPr lang="en-US" sz="6000" dirty="0" smtClean="0">
                <a:latin typeface="+mj-lt"/>
              </a:rPr>
              <a:t>Mrs. </a:t>
            </a:r>
            <a:r>
              <a:rPr lang="en-US" sz="6000" smtClean="0">
                <a:latin typeface="+mj-lt"/>
              </a:rPr>
              <a:t>Moore</a:t>
            </a:r>
            <a:endParaRPr lang="en-US" sz="6000"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does the high school schedule look like?</a:t>
            </a:r>
            <a:endParaRPr lang="en-US" smtClean="0"/>
          </a:p>
        </p:txBody>
      </p:sp>
      <p:sp>
        <p:nvSpPr>
          <p:cNvPr id="53251" name="Rectangle 3"/>
          <p:cNvSpPr>
            <a:spLocks noChangeArrowheads="1"/>
          </p:cNvSpPr>
          <p:nvPr/>
        </p:nvSpPr>
        <p:spPr bwMode="auto">
          <a:xfrm>
            <a:off x="2971800" y="914400"/>
            <a:ext cx="3371436" cy="830997"/>
          </a:xfrm>
          <a:prstGeom prst="rect">
            <a:avLst/>
          </a:prstGeom>
          <a:noFill/>
          <a:ln w="254000" cmpd="tri">
            <a:solidFill>
              <a:schemeClr val="tx1"/>
            </a:solidFill>
            <a:miter lim="800000"/>
            <a:headEnd/>
            <a:tailEnd/>
          </a:ln>
        </p:spPr>
        <p:txBody>
          <a:bodyPr wrap="none">
            <a:spAutoFit/>
          </a:bodyPr>
          <a:lstStyle/>
          <a:p>
            <a:r>
              <a:rPr lang="en-US" sz="4800" b="1" dirty="0">
                <a:solidFill>
                  <a:schemeClr val="accent2"/>
                </a:solidFill>
              </a:rPr>
              <a:t>Question </a:t>
            </a:r>
            <a:r>
              <a:rPr lang="en-US" sz="4800" b="1" dirty="0" smtClean="0">
                <a:solidFill>
                  <a:schemeClr val="accent2"/>
                </a:solidFill>
              </a:rPr>
              <a:t>6</a:t>
            </a:r>
            <a:endParaRPr lang="en-US" sz="4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6642" name="Group 114"/>
          <p:cNvGraphicFramePr>
            <a:graphicFrameLocks noGrp="1"/>
          </p:cNvGraphicFramePr>
          <p:nvPr/>
        </p:nvGraphicFramePr>
        <p:xfrm>
          <a:off x="381000" y="838200"/>
          <a:ext cx="8458200" cy="5316861"/>
        </p:xfrm>
        <a:graphic>
          <a:graphicData uri="http://schemas.openxmlformats.org/drawingml/2006/table">
            <a:tbl>
              <a:tblPr/>
              <a:tblGrid>
                <a:gridCol w="2241550"/>
                <a:gridCol w="1590675"/>
                <a:gridCol w="1662113"/>
                <a:gridCol w="2963862"/>
              </a:tblGrid>
              <a:tr h="47625">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endParaRPr kumimoji="0" lang="en-US" sz="3200" b="0" i="0" u="none" strike="noStrike" cap="none" normalizeH="0" baseline="0">
                        <a:ln>
                          <a:noFill/>
                        </a:ln>
                        <a:solidFill>
                          <a:schemeClr val="bg2"/>
                        </a:solidFill>
                        <a:effectLst/>
                        <a:latin typeface="Arial" charset="0"/>
                      </a:endParaRP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Start</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End</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Class Time</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1</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7:25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8:15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50 minutes</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2</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8:20</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9:10</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50 minutes</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3</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9:15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10:05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50 minutes</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430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4A and 4B</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10:10</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12:25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Includes a 30 minute lunch</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5</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12:25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1:15</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50 minutes</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3200" b="1" i="0" u="none" strike="noStrike" cap="none" normalizeH="0" baseline="0">
                          <a:ln>
                            <a:noFill/>
                          </a:ln>
                          <a:solidFill>
                            <a:schemeClr val="bg2"/>
                          </a:solidFill>
                          <a:effectLst/>
                          <a:latin typeface="Arial" charset="0"/>
                        </a:rPr>
                        <a:t>Period 6</a:t>
                      </a:r>
                    </a:p>
                  </a:txBody>
                  <a:tcPr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1:20</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2:10</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3200" b="0" i="0" u="none" strike="noStrike" cap="none" normalizeH="0" baseline="0">
                          <a:ln>
                            <a:noFill/>
                          </a:ln>
                          <a:solidFill>
                            <a:schemeClr val="bg2"/>
                          </a:solidFill>
                          <a:effectLst/>
                          <a:latin typeface="Arial" charset="0"/>
                        </a:rPr>
                        <a:t>50 minutes</a:t>
                      </a:r>
                    </a:p>
                  </a:txBody>
                  <a:tcPr marL="3" marR="3" marT="3" marB="3"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is the attendance policy for high school students?</a:t>
            </a:r>
            <a:endParaRPr lang="en-US" smtClean="0"/>
          </a:p>
        </p:txBody>
      </p:sp>
      <p:sp>
        <p:nvSpPr>
          <p:cNvPr id="63491" name="Rectangle 3"/>
          <p:cNvSpPr>
            <a:spLocks noChangeArrowheads="1"/>
          </p:cNvSpPr>
          <p:nvPr/>
        </p:nvSpPr>
        <p:spPr bwMode="auto">
          <a:xfrm>
            <a:off x="2895600" y="914400"/>
            <a:ext cx="3663950" cy="830263"/>
          </a:xfrm>
          <a:prstGeom prst="rect">
            <a:avLst/>
          </a:prstGeom>
          <a:noFill/>
          <a:ln w="254000" cmpd="tri">
            <a:solidFill>
              <a:schemeClr val="tx1"/>
            </a:solidFill>
            <a:miter lim="800000"/>
            <a:headEnd/>
            <a:tailEnd/>
          </a:ln>
        </p:spPr>
        <p:txBody>
          <a:bodyPr>
            <a:spAutoFit/>
          </a:bodyPr>
          <a:lstStyle/>
          <a:p>
            <a:r>
              <a:rPr lang="en-US" sz="4800" b="1" dirty="0">
                <a:solidFill>
                  <a:schemeClr val="accent2"/>
                </a:solidFill>
              </a:rPr>
              <a:t> </a:t>
            </a:r>
            <a:r>
              <a:rPr lang="en-US" sz="4800" b="1" dirty="0" smtClean="0">
                <a:solidFill>
                  <a:schemeClr val="accent2"/>
                </a:solidFill>
              </a:rPr>
              <a:t>Question 7</a:t>
            </a:r>
            <a:endParaRPr lang="en-US" sz="4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srcRect/>
          <a:stretch>
            <a:fillRect/>
          </a:stretch>
        </p:blipFill>
        <p:spPr bwMode="auto">
          <a:xfrm>
            <a:off x="-4763" y="5024438"/>
            <a:ext cx="9153526" cy="1911350"/>
          </a:xfrm>
          <a:prstGeom prst="rect">
            <a:avLst/>
          </a:prstGeom>
          <a:noFill/>
          <a:ln w="12700">
            <a:noFill/>
            <a:miter lim="800000"/>
            <a:headEnd/>
            <a:tailEnd/>
          </a:ln>
        </p:spPr>
      </p:pic>
      <p:sp>
        <p:nvSpPr>
          <p:cNvPr id="65539" name="Rectangle 3"/>
          <p:cNvSpPr>
            <a:spLocks/>
          </p:cNvSpPr>
          <p:nvPr/>
        </p:nvSpPr>
        <p:spPr bwMode="auto">
          <a:xfrm>
            <a:off x="304800" y="609600"/>
            <a:ext cx="8382000" cy="4343400"/>
          </a:xfrm>
          <a:prstGeom prst="rect">
            <a:avLst/>
          </a:prstGeom>
          <a:noFill/>
          <a:ln w="12700">
            <a:noFill/>
            <a:miter lim="800000"/>
            <a:headEnd/>
            <a:tailEnd/>
          </a:ln>
        </p:spPr>
        <p:txBody>
          <a:bodyPr lIns="0" tIns="0" rIns="0" bIns="0" anchor="ctr"/>
          <a:lstStyle/>
          <a:p>
            <a:pPr marL="428625" indent="-428625" defTabSz="642938">
              <a:buSzPct val="155000"/>
              <a:buFont typeface="Wingdings" charset="2"/>
              <a:buChar char="§"/>
            </a:pPr>
            <a:r>
              <a:rPr lang="en-US" sz="3600" b="1">
                <a:sym typeface="Arial" charset="0"/>
              </a:rPr>
              <a:t>All students are expected to attend regularly in accordance with public school laws.</a:t>
            </a:r>
          </a:p>
          <a:p>
            <a:pPr marL="428625" indent="-428625" defTabSz="642938"/>
            <a:endParaRPr lang="en-US" sz="3600" b="1">
              <a:sym typeface="Arial" charset="0"/>
            </a:endParaRPr>
          </a:p>
          <a:p>
            <a:pPr marL="428625" indent="-428625" defTabSz="642938">
              <a:buSzPct val="155000"/>
              <a:buFont typeface="Wingdings" charset="2"/>
              <a:buChar char="§"/>
            </a:pPr>
            <a:r>
              <a:rPr lang="en-US" sz="3600" b="1">
                <a:sym typeface="Arial" charset="0"/>
              </a:rPr>
              <a:t>Any student with unlawful absences of more than 5% of the course may be considered for denial of credit.</a:t>
            </a:r>
            <a:endParaRPr lang="en-US" sz="3000" b="1">
              <a:sym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is academic eligibility?</a:t>
            </a:r>
            <a:endParaRPr lang="en-US" smtClean="0"/>
          </a:p>
        </p:txBody>
      </p:sp>
      <p:sp>
        <p:nvSpPr>
          <p:cNvPr id="67587" name="Rectangle 3"/>
          <p:cNvSpPr>
            <a:spLocks noChangeArrowheads="1"/>
          </p:cNvSpPr>
          <p:nvPr/>
        </p:nvSpPr>
        <p:spPr bwMode="auto">
          <a:xfrm>
            <a:off x="2895600" y="914400"/>
            <a:ext cx="3663950" cy="830263"/>
          </a:xfrm>
          <a:prstGeom prst="rect">
            <a:avLst/>
          </a:prstGeom>
          <a:noFill/>
          <a:ln w="254000" cmpd="tri">
            <a:solidFill>
              <a:schemeClr val="tx1"/>
            </a:solidFill>
            <a:miter lim="800000"/>
            <a:headEnd/>
            <a:tailEnd/>
          </a:ln>
        </p:spPr>
        <p:txBody>
          <a:bodyPr>
            <a:spAutoFit/>
          </a:bodyPr>
          <a:lstStyle/>
          <a:p>
            <a:r>
              <a:rPr lang="en-US" sz="4800" b="1" dirty="0">
                <a:solidFill>
                  <a:schemeClr val="accent2"/>
                </a:solidFill>
              </a:rPr>
              <a:t> Question </a:t>
            </a:r>
            <a:r>
              <a:rPr lang="en-US" sz="4800" b="1" dirty="0" smtClean="0">
                <a:solidFill>
                  <a:schemeClr val="accent2"/>
                </a:solidFill>
              </a:rPr>
              <a:t>8</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latin typeface="Arial" pitchFamily="34" charset="0"/>
                <a:cs typeface="Arial" pitchFamily="34" charset="0"/>
              </a:rPr>
              <a:t>counselor (A- C) </a:t>
            </a:r>
            <a:r>
              <a:rPr lang="en-US" dirty="0" smtClean="0"/>
              <a:t/>
            </a:r>
            <a:br>
              <a:rPr lang="en-US" dirty="0" smtClean="0"/>
            </a:br>
            <a:r>
              <a:rPr lang="en-US" dirty="0" smtClean="0"/>
              <a:t>Student Services ITL</a:t>
            </a:r>
            <a:br>
              <a:rPr lang="en-US" dirty="0" smtClean="0"/>
            </a:br>
            <a:endParaRPr lang="en-US" dirty="0"/>
          </a:p>
        </p:txBody>
      </p:sp>
      <p:sp>
        <p:nvSpPr>
          <p:cNvPr id="3" name="Text Placeholder 2"/>
          <p:cNvSpPr>
            <a:spLocks noGrp="1"/>
          </p:cNvSpPr>
          <p:nvPr>
            <p:ph type="body" idx="1"/>
          </p:nvPr>
        </p:nvSpPr>
        <p:spPr>
          <a:xfrm>
            <a:off x="762000" y="1600200"/>
            <a:ext cx="7772400" cy="1500188"/>
          </a:xfrm>
        </p:spPr>
        <p:txBody>
          <a:bodyPr/>
          <a:lstStyle/>
          <a:p>
            <a:pPr algn="ctr">
              <a:defRPr/>
            </a:pPr>
            <a:r>
              <a:rPr lang="en-US" sz="6000" dirty="0" smtClean="0">
                <a:latin typeface="+mj-lt"/>
              </a:rPr>
              <a:t>Mrs. Jennifer </a:t>
            </a:r>
            <a:r>
              <a:rPr lang="en-US" sz="6000" dirty="0" err="1" smtClean="0">
                <a:latin typeface="+mj-lt"/>
              </a:rPr>
              <a:t>McKechnie</a:t>
            </a:r>
            <a:endParaRPr lang="en-US" sz="6000"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p:cNvSpPr>
          <p:nvPr/>
        </p:nvSpPr>
        <p:spPr bwMode="auto">
          <a:xfrm>
            <a:off x="228600" y="457200"/>
            <a:ext cx="8763000" cy="5867400"/>
          </a:xfrm>
          <a:prstGeom prst="rect">
            <a:avLst/>
          </a:prstGeom>
          <a:noFill/>
          <a:ln w="12700">
            <a:noFill/>
            <a:miter lim="800000"/>
            <a:headEnd/>
            <a:tailEnd/>
          </a:ln>
        </p:spPr>
        <p:txBody>
          <a:bodyPr lIns="62506" tIns="62506" rIns="62506" bIns="62506" anchor="ctr"/>
          <a:lstStyle/>
          <a:p>
            <a:pPr marL="357188" indent="-357188" defTabSz="642938">
              <a:buSzPct val="155000"/>
              <a:buFont typeface="Wingdings" charset="2"/>
              <a:buChar char="§"/>
            </a:pPr>
            <a:r>
              <a:rPr lang="en-US" sz="3600" b="1" dirty="0">
                <a:sym typeface="Arial" charset="0"/>
              </a:rPr>
              <a:t>Governs participation in all voluntary extracurricular activities</a:t>
            </a:r>
            <a:r>
              <a:rPr lang="en-US" sz="3600" b="1" dirty="0" smtClean="0">
                <a:sym typeface="Arial" charset="0"/>
              </a:rPr>
              <a:t>.</a:t>
            </a:r>
            <a:endParaRPr lang="en-US" sz="3600" b="1" dirty="0">
              <a:sym typeface="Arial" charset="0"/>
            </a:endParaRPr>
          </a:p>
          <a:p>
            <a:pPr marL="357188" indent="-357188" defTabSz="642938">
              <a:buSzPct val="155000"/>
              <a:buFont typeface="Wingdings" charset="2"/>
              <a:buChar char="§"/>
            </a:pPr>
            <a:r>
              <a:rPr lang="en-US" sz="3600" b="1" dirty="0">
                <a:sym typeface="Arial" charset="0"/>
              </a:rPr>
              <a:t>Must maintain a 2.0 grade point average and </a:t>
            </a:r>
            <a:r>
              <a:rPr lang="en-US" sz="3600" b="1" dirty="0" smtClean="0">
                <a:sym typeface="Arial" charset="0"/>
              </a:rPr>
              <a:t>no more than one </a:t>
            </a:r>
            <a:r>
              <a:rPr lang="en-US" sz="3600" b="1" dirty="0">
                <a:sym typeface="Arial" charset="0"/>
              </a:rPr>
              <a:t>failing </a:t>
            </a:r>
            <a:r>
              <a:rPr lang="en-US" sz="3600" b="1" dirty="0" smtClean="0">
                <a:sym typeface="Arial" charset="0"/>
              </a:rPr>
              <a:t>grade </a:t>
            </a:r>
            <a:r>
              <a:rPr lang="en-US" sz="3600" b="1" dirty="0">
                <a:sym typeface="Arial" charset="0"/>
              </a:rPr>
              <a:t>for the marking period prior to the start of the activity</a:t>
            </a:r>
            <a:r>
              <a:rPr lang="en-US" sz="3600" b="1" dirty="0" smtClean="0">
                <a:sym typeface="Arial" charset="0"/>
              </a:rPr>
              <a:t>.</a:t>
            </a:r>
            <a:endParaRPr lang="en-US" sz="3600" b="1" dirty="0">
              <a:sym typeface="Arial" charset="0"/>
            </a:endParaRPr>
          </a:p>
          <a:p>
            <a:pPr marL="357188" indent="-357188" defTabSz="642938">
              <a:buSzPct val="155000"/>
              <a:buFont typeface="Wingdings" charset="2"/>
              <a:buChar char="§"/>
            </a:pPr>
            <a:r>
              <a:rPr lang="en-US" sz="3600" b="1" dirty="0">
                <a:sym typeface="Arial" charset="0"/>
              </a:rPr>
              <a:t>All incoming 9th graders </a:t>
            </a:r>
            <a:r>
              <a:rPr lang="en-US" sz="3600" b="1" dirty="0">
                <a:solidFill>
                  <a:srgbClr val="FF0000"/>
                </a:solidFill>
                <a:sym typeface="Arial" charset="0"/>
              </a:rPr>
              <a:t>are</a:t>
            </a:r>
            <a:r>
              <a:rPr lang="en-US" sz="3600" b="1" dirty="0">
                <a:sym typeface="Arial" charset="0"/>
              </a:rPr>
              <a:t> academically eligible for fall extracurricular activities</a:t>
            </a:r>
            <a:r>
              <a:rPr lang="en-US" sz="3600" b="1" dirty="0" smtClean="0">
                <a:sym typeface="Arial" charset="0"/>
              </a:rPr>
              <a:t>.</a:t>
            </a:r>
          </a:p>
          <a:p>
            <a:pPr marL="357188" indent="-357188" defTabSz="642938">
              <a:buSzPct val="155000"/>
              <a:buFont typeface="Wingdings" charset="2"/>
              <a:buChar char="§"/>
            </a:pPr>
            <a:r>
              <a:rPr lang="en-US" sz="3600" b="1" dirty="0" smtClean="0">
                <a:sym typeface="Arial" charset="0"/>
              </a:rPr>
              <a:t>See Policy 9070.</a:t>
            </a:r>
            <a:endParaRPr lang="en-US" sz="3000" b="1" dirty="0">
              <a:sym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609600" y="4343400"/>
            <a:ext cx="8305800" cy="1828800"/>
          </a:xfrm>
        </p:spPr>
        <p:txBody>
          <a:bodyPr/>
          <a:lstStyle/>
          <a:p>
            <a:pPr algn="ctr" eaLnBrk="1" hangingPunct="1"/>
            <a:r>
              <a:rPr lang="en-US" sz="4000" smtClean="0">
                <a:solidFill>
                  <a:schemeClr val="bg1"/>
                </a:solidFill>
              </a:rPr>
              <a:t>What are some other important aspects of high school?</a:t>
            </a:r>
            <a:endParaRPr lang="en-US" smtClean="0"/>
          </a:p>
        </p:txBody>
      </p:sp>
      <p:sp>
        <p:nvSpPr>
          <p:cNvPr id="71683" name="Rectangle 3"/>
          <p:cNvSpPr>
            <a:spLocks noChangeArrowheads="1"/>
          </p:cNvSpPr>
          <p:nvPr/>
        </p:nvSpPr>
        <p:spPr bwMode="auto">
          <a:xfrm>
            <a:off x="2819400" y="914400"/>
            <a:ext cx="4079875" cy="830263"/>
          </a:xfrm>
          <a:prstGeom prst="rect">
            <a:avLst/>
          </a:prstGeom>
          <a:noFill/>
          <a:ln w="254000" cmpd="tri">
            <a:solidFill>
              <a:schemeClr val="tx1"/>
            </a:solidFill>
            <a:miter lim="800000"/>
            <a:headEnd/>
            <a:tailEnd/>
          </a:ln>
        </p:spPr>
        <p:txBody>
          <a:bodyPr>
            <a:spAutoFit/>
          </a:bodyPr>
          <a:lstStyle/>
          <a:p>
            <a:r>
              <a:rPr lang="en-US" sz="4800" b="1" dirty="0">
                <a:solidFill>
                  <a:schemeClr val="accent2"/>
                </a:solidFill>
              </a:rPr>
              <a:t> Question </a:t>
            </a:r>
            <a:r>
              <a:rPr lang="en-US" sz="4800" b="1" dirty="0" smtClean="0">
                <a:solidFill>
                  <a:schemeClr val="accent2"/>
                </a:solidFill>
              </a:rPr>
              <a:t>9</a:t>
            </a:r>
            <a:endParaRPr lang="en-US" sz="4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Oval 2"/>
          <p:cNvSpPr>
            <a:spLocks noChangeArrowheads="1"/>
          </p:cNvSpPr>
          <p:nvPr/>
        </p:nvSpPr>
        <p:spPr bwMode="auto">
          <a:xfrm flipH="1">
            <a:off x="539750" y="4686300"/>
            <a:ext cx="1223963" cy="828675"/>
          </a:xfrm>
          <a:prstGeom prst="ellipse">
            <a:avLst/>
          </a:prstGeom>
          <a:gradFill rotWithShape="1">
            <a:gsLst>
              <a:gs pos="0">
                <a:schemeClr val="folHlink">
                  <a:gamma/>
                  <a:tint val="0"/>
                  <a:invGamma/>
                  <a:alpha val="42000"/>
                </a:schemeClr>
              </a:gs>
              <a:gs pos="100000">
                <a:schemeClr val="folHlink">
                  <a:alpha val="0"/>
                </a:schemeClr>
              </a:gs>
            </a:gsLst>
            <a:lin ang="5400000" scaled="1"/>
          </a:gradFill>
          <a:ln w="9525">
            <a:noFill/>
            <a:round/>
            <a:headEnd/>
            <a:tailEnd/>
          </a:ln>
          <a:effectLst/>
        </p:spPr>
        <p:txBody>
          <a:bodyPr wrap="none" anchor="ctr"/>
          <a:lstStyle/>
          <a:p>
            <a:pPr algn="ctr"/>
            <a:endParaRPr lang="en-US" sz="2000" b="1">
              <a:solidFill>
                <a:schemeClr val="bg1"/>
              </a:solidFill>
            </a:endParaRPr>
          </a:p>
        </p:txBody>
      </p:sp>
      <p:sp>
        <p:nvSpPr>
          <p:cNvPr id="476163" name="AutoShape 3"/>
          <p:cNvSpPr>
            <a:spLocks noChangeArrowheads="1"/>
          </p:cNvSpPr>
          <p:nvPr/>
        </p:nvSpPr>
        <p:spPr bwMode="auto">
          <a:xfrm rot="56991899">
            <a:off x="2859881" y="2016919"/>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en-US"/>
          </a:p>
        </p:txBody>
      </p:sp>
      <p:sp>
        <p:nvSpPr>
          <p:cNvPr id="476164" name="AutoShape 4"/>
          <p:cNvSpPr>
            <a:spLocks noChangeArrowheads="1"/>
          </p:cNvSpPr>
          <p:nvPr/>
        </p:nvSpPr>
        <p:spPr bwMode="auto">
          <a:xfrm rot="18989892">
            <a:off x="6391275" y="2063750"/>
            <a:ext cx="576263" cy="504825"/>
          </a:xfrm>
          <a:prstGeom prst="chevron">
            <a:avLst>
              <a:gd name="adj" fmla="val 28538"/>
            </a:avLst>
          </a:prstGeom>
          <a:gradFill rotWithShape="1">
            <a:gsLst>
              <a:gs pos="0">
                <a:schemeClr val="folHlink"/>
              </a:gs>
              <a:gs pos="100000">
                <a:schemeClr val="folHlink">
                  <a:gamma/>
                  <a:shade val="70980"/>
                  <a:invGamma/>
                </a:schemeClr>
              </a:gs>
            </a:gsLst>
            <a:lin ang="2700000" scaled="1"/>
          </a:gradFill>
          <a:ln w="9525">
            <a:noFill/>
            <a:miter lim="800000"/>
            <a:headEnd/>
            <a:tailEnd/>
          </a:ln>
          <a:effectLst/>
        </p:spPr>
        <p:txBody>
          <a:bodyPr wrap="none" anchor="ctr"/>
          <a:lstStyle/>
          <a:p>
            <a:endParaRPr lang="en-US"/>
          </a:p>
        </p:txBody>
      </p:sp>
      <p:sp>
        <p:nvSpPr>
          <p:cNvPr id="476165" name="Oval 5"/>
          <p:cNvSpPr>
            <a:spLocks noChangeArrowheads="1"/>
          </p:cNvSpPr>
          <p:nvPr/>
        </p:nvSpPr>
        <p:spPr bwMode="auto">
          <a:xfrm>
            <a:off x="2925763" y="2073275"/>
            <a:ext cx="3816350" cy="2646363"/>
          </a:xfrm>
          <a:prstGeom prst="ellipse">
            <a:avLst/>
          </a:prstGeom>
          <a:solidFill>
            <a:schemeClr val="folHlink"/>
          </a:solidFill>
          <a:ln w="9525">
            <a:noFill/>
            <a:round/>
            <a:headEnd/>
            <a:tailEnd/>
          </a:ln>
          <a:effectLst/>
        </p:spPr>
        <p:txBody>
          <a:bodyPr wrap="none" anchor="ctr"/>
          <a:lstStyle/>
          <a:p>
            <a:endParaRPr lang="en-US"/>
          </a:p>
        </p:txBody>
      </p:sp>
      <p:sp>
        <p:nvSpPr>
          <p:cNvPr id="476166" name="Oval 6"/>
          <p:cNvSpPr>
            <a:spLocks noChangeArrowheads="1"/>
          </p:cNvSpPr>
          <p:nvPr/>
        </p:nvSpPr>
        <p:spPr bwMode="auto">
          <a:xfrm>
            <a:off x="2981325" y="2076450"/>
            <a:ext cx="3719513" cy="2578100"/>
          </a:xfrm>
          <a:prstGeom prst="ellipse">
            <a:avLst/>
          </a:prstGeom>
          <a:gradFill rotWithShape="1">
            <a:gsLst>
              <a:gs pos="0">
                <a:schemeClr val="folHlink"/>
              </a:gs>
              <a:gs pos="100000">
                <a:schemeClr val="folHlink">
                  <a:gamma/>
                  <a:shade val="55686"/>
                  <a:invGamma/>
                </a:schemeClr>
              </a:gs>
            </a:gsLst>
            <a:lin ang="5400000" scaled="1"/>
          </a:gradFill>
          <a:ln w="9525">
            <a:noFill/>
            <a:round/>
            <a:headEnd/>
            <a:tailEnd/>
          </a:ln>
          <a:effectLst/>
        </p:spPr>
        <p:txBody>
          <a:bodyPr wrap="none" anchor="ctr"/>
          <a:lstStyle/>
          <a:p>
            <a:pPr algn="ctr"/>
            <a:endParaRPr lang="en-US" sz="4000" baseline="-25000"/>
          </a:p>
        </p:txBody>
      </p:sp>
      <p:sp>
        <p:nvSpPr>
          <p:cNvPr id="476167" name="Oval 7"/>
          <p:cNvSpPr>
            <a:spLocks noChangeArrowheads="1"/>
          </p:cNvSpPr>
          <p:nvPr/>
        </p:nvSpPr>
        <p:spPr bwMode="auto">
          <a:xfrm flipH="1">
            <a:off x="3198813" y="2135188"/>
            <a:ext cx="3278187" cy="1890712"/>
          </a:xfrm>
          <a:prstGeom prst="ellipse">
            <a:avLst/>
          </a:prstGeom>
          <a:gradFill rotWithShape="1">
            <a:gsLst>
              <a:gs pos="0">
                <a:schemeClr val="bg1"/>
              </a:gs>
              <a:gs pos="100000">
                <a:schemeClr val="bg1">
                  <a:gamma/>
                  <a:shade val="57647"/>
                  <a:invGamma/>
                </a:schemeClr>
              </a:gs>
            </a:gsLst>
            <a:lin ang="5400000" scaled="1"/>
          </a:gradFill>
          <a:ln w="9525">
            <a:noFill/>
            <a:round/>
            <a:headEnd/>
            <a:tailEnd/>
          </a:ln>
          <a:effectLst/>
        </p:spPr>
        <p:txBody>
          <a:bodyPr wrap="none" anchor="ctr"/>
          <a:lstStyle/>
          <a:p>
            <a:pPr algn="ctr"/>
            <a:endParaRPr lang="en-US" b="1">
              <a:solidFill>
                <a:schemeClr val="bg1"/>
              </a:solidFill>
            </a:endParaRPr>
          </a:p>
        </p:txBody>
      </p:sp>
      <p:sp>
        <p:nvSpPr>
          <p:cNvPr id="476168" name="AutoShape 8"/>
          <p:cNvSpPr>
            <a:spLocks noChangeArrowheads="1"/>
          </p:cNvSpPr>
          <p:nvPr/>
        </p:nvSpPr>
        <p:spPr bwMode="auto">
          <a:xfrm>
            <a:off x="2133600" y="4800600"/>
            <a:ext cx="1905000" cy="1439863"/>
          </a:xfrm>
          <a:prstGeom prst="roundRect">
            <a:avLst>
              <a:gd name="adj" fmla="val 14222"/>
            </a:avLst>
          </a:prstGeom>
          <a:solidFill>
            <a:schemeClr val="accent1"/>
          </a:solidFill>
          <a:ln w="9525">
            <a:noFill/>
            <a:round/>
            <a:headEnd/>
            <a:tailEnd/>
          </a:ln>
          <a:effectLst/>
        </p:spPr>
        <p:txBody>
          <a:bodyPr anchor="ctr"/>
          <a:lstStyle/>
          <a:p>
            <a:pPr algn="ctr"/>
            <a:r>
              <a:rPr lang="en-US" altLang="ko-KR" sz="2400" b="1">
                <a:solidFill>
                  <a:schemeClr val="bg1"/>
                </a:solidFill>
                <a:ea typeface="굴림" charset="-127"/>
              </a:rPr>
              <a:t>Athletic Teams</a:t>
            </a:r>
            <a:endParaRPr lang="en-US"/>
          </a:p>
        </p:txBody>
      </p:sp>
      <p:sp>
        <p:nvSpPr>
          <p:cNvPr id="476169" name="AutoShape 9"/>
          <p:cNvSpPr>
            <a:spLocks noChangeArrowheads="1"/>
          </p:cNvSpPr>
          <p:nvPr/>
        </p:nvSpPr>
        <p:spPr bwMode="auto">
          <a:xfrm>
            <a:off x="6400800" y="381000"/>
            <a:ext cx="2362200" cy="1439863"/>
          </a:xfrm>
          <a:prstGeom prst="roundRect">
            <a:avLst>
              <a:gd name="adj" fmla="val 14222"/>
            </a:avLst>
          </a:prstGeom>
          <a:solidFill>
            <a:schemeClr val="bg2"/>
          </a:solidFill>
          <a:ln w="9525">
            <a:noFill/>
            <a:round/>
            <a:headEnd/>
            <a:tailEnd/>
          </a:ln>
          <a:effectLst/>
        </p:spPr>
        <p:txBody>
          <a:bodyPr wrap="none" anchor="ctr"/>
          <a:lstStyle/>
          <a:p>
            <a:pPr algn="ctr"/>
            <a:r>
              <a:rPr lang="en-US" altLang="ko-KR" sz="2400" b="1">
                <a:solidFill>
                  <a:schemeClr val="bg1"/>
                </a:solidFill>
                <a:ea typeface="굴림" charset="-127"/>
              </a:rPr>
              <a:t>School </a:t>
            </a:r>
          </a:p>
          <a:p>
            <a:pPr algn="ctr"/>
            <a:r>
              <a:rPr lang="en-US" altLang="ko-KR" sz="2400" b="1">
                <a:solidFill>
                  <a:schemeClr val="bg1"/>
                </a:solidFill>
                <a:ea typeface="굴림" charset="-127"/>
              </a:rPr>
              <a:t>Clubs</a:t>
            </a:r>
            <a:endParaRPr lang="en-US" sz="2400"/>
          </a:p>
        </p:txBody>
      </p:sp>
      <p:sp>
        <p:nvSpPr>
          <p:cNvPr id="476170" name="AutoShape 10"/>
          <p:cNvSpPr>
            <a:spLocks noChangeArrowheads="1"/>
          </p:cNvSpPr>
          <p:nvPr/>
        </p:nvSpPr>
        <p:spPr bwMode="auto">
          <a:xfrm>
            <a:off x="1066800" y="381000"/>
            <a:ext cx="2362200" cy="1363663"/>
          </a:xfrm>
          <a:prstGeom prst="roundRect">
            <a:avLst>
              <a:gd name="adj" fmla="val 14222"/>
            </a:avLst>
          </a:prstGeom>
          <a:solidFill>
            <a:schemeClr val="accent2"/>
          </a:solidFill>
          <a:ln w="9525">
            <a:noFill/>
            <a:round/>
            <a:headEnd/>
            <a:tailEnd/>
          </a:ln>
          <a:effectLst/>
        </p:spPr>
        <p:txBody>
          <a:bodyPr anchor="ctr"/>
          <a:lstStyle/>
          <a:p>
            <a:pPr algn="ctr"/>
            <a:r>
              <a:rPr lang="en-US" altLang="ko-KR" sz="2400" b="1">
                <a:solidFill>
                  <a:schemeClr val="bg1"/>
                </a:solidFill>
                <a:ea typeface="굴림" charset="-127"/>
              </a:rPr>
              <a:t>Cheerleading/</a:t>
            </a:r>
          </a:p>
          <a:p>
            <a:pPr algn="ctr"/>
            <a:r>
              <a:rPr lang="en-US" altLang="ko-KR" sz="2400" b="1">
                <a:solidFill>
                  <a:schemeClr val="bg1"/>
                </a:solidFill>
                <a:ea typeface="굴림" charset="-127"/>
              </a:rPr>
              <a:t>Dance/</a:t>
            </a:r>
          </a:p>
          <a:p>
            <a:pPr algn="ctr"/>
            <a:r>
              <a:rPr lang="en-US" altLang="ko-KR" sz="2400" b="1">
                <a:solidFill>
                  <a:schemeClr val="bg1"/>
                </a:solidFill>
                <a:ea typeface="굴림" charset="-127"/>
              </a:rPr>
              <a:t>Poms</a:t>
            </a:r>
            <a:endParaRPr lang="en-US"/>
          </a:p>
        </p:txBody>
      </p:sp>
      <p:sp>
        <p:nvSpPr>
          <p:cNvPr id="476171" name="AutoShape 11"/>
          <p:cNvSpPr>
            <a:spLocks noChangeArrowheads="1"/>
          </p:cNvSpPr>
          <p:nvPr/>
        </p:nvSpPr>
        <p:spPr bwMode="auto">
          <a:xfrm>
            <a:off x="5943600" y="4800600"/>
            <a:ext cx="1905000" cy="1439863"/>
          </a:xfrm>
          <a:prstGeom prst="roundRect">
            <a:avLst>
              <a:gd name="adj" fmla="val 14222"/>
            </a:avLst>
          </a:prstGeom>
          <a:solidFill>
            <a:schemeClr val="accent2"/>
          </a:solidFill>
          <a:ln w="9525">
            <a:noFill/>
            <a:round/>
            <a:headEnd/>
            <a:tailEnd/>
          </a:ln>
          <a:effectLst/>
        </p:spPr>
        <p:txBody>
          <a:bodyPr anchor="ctr"/>
          <a:lstStyle/>
          <a:p>
            <a:pPr algn="ctr"/>
            <a:r>
              <a:rPr lang="en-US" altLang="ko-KR" sz="2400" b="1">
                <a:solidFill>
                  <a:schemeClr val="bg1"/>
                </a:solidFill>
                <a:ea typeface="굴림" charset="-127"/>
              </a:rPr>
              <a:t>Service </a:t>
            </a:r>
          </a:p>
          <a:p>
            <a:pPr algn="ctr"/>
            <a:r>
              <a:rPr lang="en-US" altLang="ko-KR" sz="2400" b="1">
                <a:solidFill>
                  <a:schemeClr val="bg1"/>
                </a:solidFill>
                <a:ea typeface="굴림" charset="-127"/>
              </a:rPr>
              <a:t>Clubs</a:t>
            </a:r>
            <a:endParaRPr lang="en-US" sz="2400"/>
          </a:p>
        </p:txBody>
      </p:sp>
      <p:sp>
        <p:nvSpPr>
          <p:cNvPr id="476172" name="AutoShape 12"/>
          <p:cNvSpPr>
            <a:spLocks noChangeArrowheads="1"/>
          </p:cNvSpPr>
          <p:nvPr/>
        </p:nvSpPr>
        <p:spPr bwMode="auto">
          <a:xfrm>
            <a:off x="838200" y="2590800"/>
            <a:ext cx="1981200" cy="1439863"/>
          </a:xfrm>
          <a:prstGeom prst="roundRect">
            <a:avLst>
              <a:gd name="adj" fmla="val 14222"/>
            </a:avLst>
          </a:prstGeom>
          <a:solidFill>
            <a:schemeClr val="hlink"/>
          </a:solidFill>
          <a:ln w="9525">
            <a:noFill/>
            <a:round/>
            <a:headEnd/>
            <a:tailEnd/>
          </a:ln>
          <a:effectLst/>
        </p:spPr>
        <p:txBody>
          <a:bodyPr wrap="none" anchor="ctr"/>
          <a:lstStyle/>
          <a:p>
            <a:pPr algn="ctr"/>
            <a:r>
              <a:rPr lang="en-US" altLang="ko-KR" sz="2400" b="1">
                <a:solidFill>
                  <a:schemeClr val="bg1"/>
                </a:solidFill>
                <a:ea typeface="굴림" charset="-127"/>
              </a:rPr>
              <a:t>School Plays/</a:t>
            </a:r>
          </a:p>
          <a:p>
            <a:pPr algn="ctr"/>
            <a:r>
              <a:rPr lang="en-US" altLang="ko-KR" sz="2400" b="1">
                <a:solidFill>
                  <a:schemeClr val="bg1"/>
                </a:solidFill>
                <a:ea typeface="굴림" charset="-127"/>
              </a:rPr>
              <a:t>Musicals</a:t>
            </a:r>
            <a:endParaRPr lang="en-US"/>
          </a:p>
        </p:txBody>
      </p:sp>
      <p:sp>
        <p:nvSpPr>
          <p:cNvPr id="476173" name="AutoShape 13"/>
          <p:cNvSpPr>
            <a:spLocks noChangeArrowheads="1"/>
          </p:cNvSpPr>
          <p:nvPr/>
        </p:nvSpPr>
        <p:spPr bwMode="auto">
          <a:xfrm>
            <a:off x="7010400" y="2590800"/>
            <a:ext cx="1905000" cy="1439863"/>
          </a:xfrm>
          <a:prstGeom prst="roundRect">
            <a:avLst>
              <a:gd name="adj" fmla="val 14222"/>
            </a:avLst>
          </a:prstGeom>
          <a:solidFill>
            <a:schemeClr val="accent1"/>
          </a:solidFill>
          <a:ln w="9525">
            <a:noFill/>
            <a:round/>
            <a:headEnd/>
            <a:tailEnd/>
          </a:ln>
          <a:effectLst/>
        </p:spPr>
        <p:txBody>
          <a:bodyPr anchor="ctr"/>
          <a:lstStyle/>
          <a:p>
            <a:pPr algn="ctr"/>
            <a:r>
              <a:rPr lang="en-US" altLang="ko-KR" sz="2400" b="1">
                <a:solidFill>
                  <a:schemeClr val="bg1"/>
                </a:solidFill>
                <a:ea typeface="굴림" charset="-127"/>
              </a:rPr>
              <a:t>Class Boards</a:t>
            </a:r>
            <a:endParaRPr lang="en-US"/>
          </a:p>
        </p:txBody>
      </p:sp>
      <p:sp>
        <p:nvSpPr>
          <p:cNvPr id="476174" name="Text Box 14"/>
          <p:cNvSpPr txBox="1">
            <a:spLocks noChangeArrowheads="1"/>
          </p:cNvSpPr>
          <p:nvPr/>
        </p:nvSpPr>
        <p:spPr bwMode="auto">
          <a:xfrm>
            <a:off x="2895600" y="2667000"/>
            <a:ext cx="4038600" cy="1631216"/>
          </a:xfrm>
          <a:prstGeom prst="rect">
            <a:avLst/>
          </a:prstGeom>
          <a:noFill/>
          <a:ln w="9525">
            <a:noFill/>
            <a:miter lim="800000"/>
            <a:headEnd/>
            <a:tailEnd/>
          </a:ln>
          <a:effectLst/>
        </p:spPr>
        <p:txBody>
          <a:bodyPr>
            <a:spAutoFit/>
          </a:bodyPr>
          <a:lstStyle/>
          <a:p>
            <a:pPr algn="ctr">
              <a:spcBef>
                <a:spcPct val="50000"/>
              </a:spcBef>
            </a:pPr>
            <a:r>
              <a:rPr lang="en-US" sz="4000" b="1" dirty="0">
                <a:solidFill>
                  <a:schemeClr val="tx2"/>
                </a:solidFill>
              </a:rPr>
              <a:t>Extracurricular</a:t>
            </a:r>
          </a:p>
          <a:p>
            <a:pPr algn="ctr">
              <a:spcBef>
                <a:spcPct val="50000"/>
              </a:spcBef>
            </a:pPr>
            <a:r>
              <a:rPr lang="en-US" sz="4000" b="1" dirty="0" smtClean="0">
                <a:solidFill>
                  <a:schemeClr val="tx2"/>
                </a:solidFill>
              </a:rPr>
              <a:t>Activities</a:t>
            </a:r>
            <a:endParaRPr lang="en-US" sz="4000" b="1" dirty="0">
              <a:solidFill>
                <a:schemeClr val="tx2"/>
              </a:solidFill>
            </a:endParaRPr>
          </a:p>
        </p:txBody>
      </p:sp>
    </p:spTree>
    <p:extLst>
      <p:ext uri="{BB962C8B-B14F-4D97-AF65-F5344CB8AC3E}">
        <p14:creationId xmlns:p14="http://schemas.microsoft.com/office/powerpoint/2010/main" val="40055979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5800" y="1981200"/>
            <a:ext cx="7488237" cy="3177548"/>
          </a:xfrm>
        </p:spPr>
      </p:pic>
    </p:spTree>
    <p:extLst>
      <p:ext uri="{BB962C8B-B14F-4D97-AF65-F5344CB8AC3E}">
        <p14:creationId xmlns:p14="http://schemas.microsoft.com/office/powerpoint/2010/main" val="597516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0" y="5181600"/>
            <a:ext cx="9144000" cy="1890712"/>
          </a:xfrm>
          <a:prstGeom prst="rect">
            <a:avLst/>
          </a:prstGeom>
          <a:noFill/>
          <a:ln w="12700">
            <a:noFill/>
            <a:miter lim="800000"/>
            <a:headEnd/>
            <a:tailEnd/>
          </a:ln>
        </p:spPr>
      </p:pic>
      <p:sp>
        <p:nvSpPr>
          <p:cNvPr id="75779" name="Rectangle 6"/>
          <p:cNvSpPr>
            <a:spLocks/>
          </p:cNvSpPr>
          <p:nvPr/>
        </p:nvSpPr>
        <p:spPr bwMode="auto">
          <a:xfrm>
            <a:off x="914400" y="2819400"/>
            <a:ext cx="7483475" cy="204788"/>
          </a:xfrm>
          <a:prstGeom prst="rect">
            <a:avLst/>
          </a:prstGeom>
          <a:noFill/>
          <a:ln w="12700">
            <a:noFill/>
            <a:miter lim="800000"/>
            <a:headEnd/>
            <a:tailEnd/>
          </a:ln>
        </p:spPr>
        <p:txBody>
          <a:bodyPr lIns="0" tIns="0" rIns="0" bIns="0" anchor="ctr"/>
          <a:lstStyle/>
          <a:p>
            <a:pPr defTabSz="642938">
              <a:buSzPct val="155000"/>
              <a:buFont typeface="Wingdings" charset="2"/>
              <a:buChar char="§"/>
            </a:pPr>
            <a:endParaRPr lang="en-US" sz="3000" dirty="0" smtClean="0">
              <a:solidFill>
                <a:srgbClr val="FF0000"/>
              </a:solidFill>
              <a:sym typeface="Arial" charset="0"/>
            </a:endParaRPr>
          </a:p>
          <a:p>
            <a:pPr defTabSz="642938">
              <a:buSzPct val="155000"/>
              <a:buFont typeface="Wingdings" charset="2"/>
              <a:buChar char="§"/>
            </a:pPr>
            <a:endParaRPr lang="en-US" sz="3000" dirty="0" smtClean="0">
              <a:solidFill>
                <a:srgbClr val="FF0000"/>
              </a:solidFill>
              <a:sym typeface="Arial" charset="0"/>
            </a:endParaRPr>
          </a:p>
          <a:p>
            <a:pPr defTabSz="642938">
              <a:buSzPct val="155000"/>
            </a:pPr>
            <a:endParaRPr lang="en-US" sz="3000" dirty="0" smtClean="0">
              <a:solidFill>
                <a:srgbClr val="FF0000"/>
              </a:solidFill>
              <a:sym typeface="Arial" charset="0"/>
            </a:endParaRPr>
          </a:p>
          <a:p>
            <a:pPr defTabSz="642938">
              <a:buSzPct val="155000"/>
              <a:buFont typeface="Wingdings" charset="2"/>
              <a:buChar char="§"/>
            </a:pPr>
            <a:r>
              <a:rPr lang="en-US" sz="2400" dirty="0" smtClean="0">
                <a:solidFill>
                  <a:srgbClr val="FF0000"/>
                </a:solidFill>
                <a:sym typeface="Arial" charset="0"/>
              </a:rPr>
              <a:t>January18</a:t>
            </a:r>
            <a:r>
              <a:rPr lang="en-US" sz="2400" baseline="30000" dirty="0" smtClean="0">
                <a:solidFill>
                  <a:srgbClr val="FF0000"/>
                </a:solidFill>
                <a:sym typeface="Arial" charset="0"/>
              </a:rPr>
              <a:t>th</a:t>
            </a:r>
            <a:r>
              <a:rPr lang="en-US" sz="2400" dirty="0" smtClean="0">
                <a:solidFill>
                  <a:srgbClr val="FF0000"/>
                </a:solidFill>
                <a:sym typeface="Arial" charset="0"/>
              </a:rPr>
              <a:t>-8</a:t>
            </a:r>
            <a:r>
              <a:rPr lang="en-US" sz="2400" baseline="30000" dirty="0" smtClean="0">
                <a:solidFill>
                  <a:srgbClr val="FF0000"/>
                </a:solidFill>
                <a:sym typeface="Arial" charset="0"/>
              </a:rPr>
              <a:t>th</a:t>
            </a:r>
            <a:r>
              <a:rPr lang="en-US" sz="2400" dirty="0" smtClean="0">
                <a:solidFill>
                  <a:srgbClr val="FF0000"/>
                </a:solidFill>
                <a:sym typeface="Arial" charset="0"/>
              </a:rPr>
              <a:t> grade invited to RHHS/CHS BB-game</a:t>
            </a:r>
          </a:p>
          <a:p>
            <a:pPr defTabSz="642938">
              <a:buSzPct val="155000"/>
              <a:buFont typeface="Wingdings" charset="2"/>
              <a:buChar char="§"/>
            </a:pPr>
            <a:r>
              <a:rPr lang="en-US" sz="2400" dirty="0" smtClean="0">
                <a:solidFill>
                  <a:srgbClr val="FF0000"/>
                </a:solidFill>
                <a:sym typeface="Arial" charset="0"/>
              </a:rPr>
              <a:t>February 10</a:t>
            </a:r>
            <a:r>
              <a:rPr lang="en-US" sz="2400" baseline="30000" dirty="0" smtClean="0">
                <a:solidFill>
                  <a:srgbClr val="FF0000"/>
                </a:solidFill>
                <a:sym typeface="Arial" charset="0"/>
              </a:rPr>
              <a:t>th</a:t>
            </a:r>
            <a:r>
              <a:rPr lang="en-US" sz="2400" dirty="0" smtClean="0">
                <a:solidFill>
                  <a:srgbClr val="FF0000"/>
                </a:solidFill>
                <a:sym typeface="Arial" charset="0"/>
              </a:rPr>
              <a:t> – Course Request Forms sent to HS.</a:t>
            </a:r>
          </a:p>
          <a:p>
            <a:pPr defTabSz="642938">
              <a:buSzPct val="155000"/>
              <a:buFont typeface="Wingdings" charset="2"/>
              <a:buChar char="§"/>
            </a:pPr>
            <a:r>
              <a:rPr lang="en-US" sz="2400" dirty="0" smtClean="0">
                <a:solidFill>
                  <a:srgbClr val="FF0000"/>
                </a:solidFill>
                <a:sym typeface="Arial" charset="0"/>
              </a:rPr>
              <a:t>February 10</a:t>
            </a:r>
            <a:r>
              <a:rPr lang="en-US" sz="2400" baseline="30000" dirty="0" smtClean="0">
                <a:solidFill>
                  <a:srgbClr val="FF0000"/>
                </a:solidFill>
                <a:sym typeface="Arial" charset="0"/>
              </a:rPr>
              <a:t>th</a:t>
            </a:r>
            <a:r>
              <a:rPr lang="en-US" sz="2400" dirty="0" smtClean="0">
                <a:solidFill>
                  <a:srgbClr val="FF0000"/>
                </a:solidFill>
                <a:sym typeface="Arial" charset="0"/>
              </a:rPr>
              <a:t> </a:t>
            </a:r>
            <a:r>
              <a:rPr lang="en-US" sz="2400" baseline="30000" dirty="0" smtClean="0">
                <a:solidFill>
                  <a:srgbClr val="FF0000"/>
                </a:solidFill>
                <a:sym typeface="Arial" charset="0"/>
              </a:rPr>
              <a:t> </a:t>
            </a:r>
            <a:r>
              <a:rPr lang="en-US" sz="2400" dirty="0" smtClean="0">
                <a:solidFill>
                  <a:srgbClr val="FF0000"/>
                </a:solidFill>
                <a:sym typeface="Arial" charset="0"/>
              </a:rPr>
              <a:t>Last day for CPR</a:t>
            </a:r>
          </a:p>
          <a:p>
            <a:pPr defTabSz="642938">
              <a:buSzPct val="155000"/>
              <a:buFont typeface="Wingdings" charset="2"/>
              <a:buChar char="§"/>
            </a:pPr>
            <a:r>
              <a:rPr lang="en-US" sz="2400" dirty="0" smtClean="0">
                <a:solidFill>
                  <a:srgbClr val="FF0000"/>
                </a:solidFill>
                <a:sym typeface="Arial" charset="0"/>
              </a:rPr>
              <a:t>June – Registered Courses Sent Home</a:t>
            </a:r>
          </a:p>
          <a:p>
            <a:pPr defTabSz="642938">
              <a:buSzPct val="155000"/>
              <a:buFont typeface="Wingdings" charset="2"/>
              <a:buChar char="§"/>
            </a:pPr>
            <a:r>
              <a:rPr lang="en-US" sz="2400" dirty="0" smtClean="0">
                <a:solidFill>
                  <a:srgbClr val="FF0000"/>
                </a:solidFill>
                <a:sym typeface="Arial" charset="0"/>
              </a:rPr>
              <a:t>June 7 – Middle School Visit to CHS</a:t>
            </a:r>
          </a:p>
          <a:p>
            <a:pPr defTabSz="642938">
              <a:buSzPct val="155000"/>
              <a:buFont typeface="Wingdings" charset="2"/>
              <a:buChar char="§"/>
            </a:pPr>
            <a:r>
              <a:rPr lang="en-US" sz="2400" dirty="0" smtClean="0">
                <a:solidFill>
                  <a:srgbClr val="FF0000"/>
                </a:solidFill>
                <a:sym typeface="Arial" charset="0"/>
              </a:rPr>
              <a:t>August – Schedules Mailed Home</a:t>
            </a:r>
          </a:p>
          <a:p>
            <a:pPr defTabSz="642938">
              <a:buSzPct val="155000"/>
              <a:buFont typeface="Wingdings" charset="2"/>
              <a:buChar char="§"/>
            </a:pPr>
            <a:r>
              <a:rPr lang="en-US" sz="2400" dirty="0" smtClean="0">
                <a:solidFill>
                  <a:srgbClr val="FF0000"/>
                </a:solidFill>
                <a:sym typeface="Arial" charset="0"/>
              </a:rPr>
              <a:t>Thursday before school starts – 9</a:t>
            </a:r>
            <a:r>
              <a:rPr lang="en-US" sz="2400" baseline="30000" dirty="0" smtClean="0">
                <a:solidFill>
                  <a:srgbClr val="FF0000"/>
                </a:solidFill>
                <a:sym typeface="Arial" charset="0"/>
              </a:rPr>
              <a:t>th</a:t>
            </a:r>
            <a:r>
              <a:rPr lang="en-US" sz="2400" dirty="0" smtClean="0">
                <a:solidFill>
                  <a:srgbClr val="FF0000"/>
                </a:solidFill>
                <a:sym typeface="Arial" charset="0"/>
              </a:rPr>
              <a:t> grade Orientation</a:t>
            </a:r>
          </a:p>
          <a:p>
            <a:pPr defTabSz="642938">
              <a:buSzPct val="155000"/>
              <a:buFont typeface="Wingdings" charset="2"/>
              <a:buChar char="§"/>
            </a:pPr>
            <a:r>
              <a:rPr lang="en-US" sz="2400" dirty="0" smtClean="0">
                <a:solidFill>
                  <a:srgbClr val="FF0000"/>
                </a:solidFill>
                <a:sym typeface="Arial" charset="0"/>
              </a:rPr>
              <a:t>For additional information go to our website </a:t>
            </a:r>
            <a:r>
              <a:rPr lang="en-US" sz="2400" dirty="0" smtClean="0">
                <a:solidFill>
                  <a:srgbClr val="FF0000"/>
                </a:solidFill>
                <a:sym typeface="Arial" charset="0"/>
                <a:hlinkClick r:id="rId4"/>
              </a:rPr>
              <a:t>www.chs.hcpss.org</a:t>
            </a:r>
            <a:r>
              <a:rPr lang="en-US" sz="2400" dirty="0" smtClean="0">
                <a:solidFill>
                  <a:srgbClr val="FF0000"/>
                </a:solidFill>
                <a:sym typeface="Arial" charset="0"/>
              </a:rPr>
              <a:t> or follow us on Twitter @</a:t>
            </a:r>
            <a:r>
              <a:rPr lang="en-US" sz="2400" dirty="0" err="1" smtClean="0">
                <a:solidFill>
                  <a:srgbClr val="FF0000"/>
                </a:solidFill>
                <a:sym typeface="Arial" charset="0"/>
              </a:rPr>
              <a:t>hcpss_chs</a:t>
            </a:r>
            <a:r>
              <a:rPr lang="en-US" sz="2400" dirty="0" smtClean="0">
                <a:solidFill>
                  <a:srgbClr val="FF0000"/>
                </a:solidFill>
                <a:sym typeface="Arial" charset="0"/>
              </a:rPr>
              <a:t> </a:t>
            </a:r>
            <a:endParaRPr lang="en-US" sz="2400" dirty="0">
              <a:solidFill>
                <a:srgbClr val="FF0000"/>
              </a:solidFill>
              <a:sym typeface="Arial" charset="0"/>
            </a:endParaRPr>
          </a:p>
        </p:txBody>
      </p:sp>
      <p:sp>
        <p:nvSpPr>
          <p:cNvPr id="75780" name="Rectangle 7"/>
          <p:cNvSpPr>
            <a:spLocks noChangeArrowheads="1"/>
          </p:cNvSpPr>
          <p:nvPr/>
        </p:nvSpPr>
        <p:spPr bwMode="auto">
          <a:xfrm>
            <a:off x="2057400" y="633413"/>
            <a:ext cx="4751388" cy="889000"/>
          </a:xfrm>
          <a:prstGeom prst="rect">
            <a:avLst/>
          </a:prstGeom>
          <a:noFill/>
          <a:ln w="127000" cmpd="tri">
            <a:solidFill>
              <a:schemeClr val="tx1"/>
            </a:solidFill>
            <a:miter lim="800000"/>
            <a:headEnd/>
            <a:tailEnd/>
          </a:ln>
        </p:spPr>
        <p:txBody>
          <a:bodyPr wrap="none">
            <a:spAutoFit/>
          </a:bodyPr>
          <a:lstStyle/>
          <a:p>
            <a:r>
              <a:rPr lang="en-US" sz="4400" b="1" dirty="0">
                <a:solidFill>
                  <a:schemeClr val="accent2"/>
                </a:solidFill>
              </a:rPr>
              <a:t>Important Dates:</a:t>
            </a:r>
            <a:endParaRPr lang="en-US" sz="4800" b="1"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gray">
          <a:xfrm>
            <a:off x="1905000" y="152400"/>
            <a:ext cx="5029200" cy="1219200"/>
          </a:xfrm>
          <a:prstGeom prst="rect">
            <a:avLst/>
          </a:prstGeom>
          <a:noFill/>
          <a:ln w="9525">
            <a:noFill/>
            <a:miter lim="800000"/>
            <a:headEnd/>
            <a:tailEnd/>
          </a:ln>
        </p:spPr>
        <p:txBody>
          <a:bodyPr/>
          <a:lstStyle/>
          <a:p>
            <a:pPr algn="ctr">
              <a:lnSpc>
                <a:spcPct val="90000"/>
              </a:lnSpc>
              <a:spcBef>
                <a:spcPct val="20000"/>
              </a:spcBef>
            </a:pPr>
            <a:r>
              <a:rPr lang="en-US" altLang="ko-KR" sz="6000" b="1" dirty="0">
                <a:solidFill>
                  <a:schemeClr val="bg2"/>
                </a:solidFill>
                <a:ea typeface="굴림" charset="-127"/>
              </a:rPr>
              <a:t>Questions</a:t>
            </a:r>
            <a:r>
              <a:rPr lang="en-US" altLang="ko-KR" sz="6000" b="1" dirty="0" smtClean="0">
                <a:solidFill>
                  <a:schemeClr val="bg2"/>
                </a:solidFill>
                <a:ea typeface="굴림" charset="-127"/>
              </a:rPr>
              <a:t>?</a:t>
            </a:r>
            <a:r>
              <a:rPr lang="en-US" altLang="ko-KR" sz="4800" b="1" dirty="0" smtClean="0">
                <a:solidFill>
                  <a:srgbClr val="FF0000"/>
                </a:solidFill>
                <a:ea typeface="굴림" charset="-127"/>
              </a:rPr>
              <a:t> </a:t>
            </a:r>
          </a:p>
          <a:p>
            <a:pPr algn="ctr">
              <a:lnSpc>
                <a:spcPct val="90000"/>
              </a:lnSpc>
              <a:spcBef>
                <a:spcPct val="20000"/>
              </a:spcBef>
            </a:pPr>
            <a:endParaRPr lang="en-US" altLang="ko-KR" sz="4000" b="1" dirty="0" smtClean="0">
              <a:solidFill>
                <a:srgbClr val="FF0000"/>
              </a:solidFill>
              <a:ea typeface="굴림" charset="-127"/>
            </a:endParaRPr>
          </a:p>
          <a:p>
            <a:pPr algn="ctr">
              <a:lnSpc>
                <a:spcPct val="90000"/>
              </a:lnSpc>
              <a:spcBef>
                <a:spcPct val="20000"/>
              </a:spcBef>
            </a:pPr>
            <a:r>
              <a:rPr lang="en-US" altLang="ko-KR" sz="4000" b="1" dirty="0" smtClean="0">
                <a:solidFill>
                  <a:srgbClr val="FF0000"/>
                </a:solidFill>
                <a:ea typeface="굴림" charset="-127"/>
              </a:rPr>
              <a:t>Break-Out Sessions</a:t>
            </a:r>
          </a:p>
          <a:p>
            <a:pPr algn="ctr">
              <a:lnSpc>
                <a:spcPct val="90000"/>
              </a:lnSpc>
              <a:spcBef>
                <a:spcPct val="20000"/>
              </a:spcBef>
            </a:pPr>
            <a:r>
              <a:rPr lang="en-US" altLang="ko-KR" sz="4000" b="1" dirty="0" smtClean="0">
                <a:solidFill>
                  <a:srgbClr val="FF0000"/>
                </a:solidFill>
                <a:ea typeface="굴림" charset="-127"/>
              </a:rPr>
              <a:t> Visual Arts 301</a:t>
            </a:r>
          </a:p>
          <a:p>
            <a:pPr algn="ctr">
              <a:lnSpc>
                <a:spcPct val="90000"/>
              </a:lnSpc>
              <a:spcBef>
                <a:spcPct val="20000"/>
              </a:spcBef>
            </a:pPr>
            <a:r>
              <a:rPr lang="en-US" altLang="ko-KR" sz="4000" b="1" dirty="0" smtClean="0">
                <a:solidFill>
                  <a:srgbClr val="FF0000"/>
                </a:solidFill>
                <a:ea typeface="굴림" charset="-127"/>
              </a:rPr>
              <a:t>Performing Arts 803</a:t>
            </a:r>
          </a:p>
          <a:p>
            <a:pPr algn="ctr">
              <a:lnSpc>
                <a:spcPct val="90000"/>
              </a:lnSpc>
              <a:spcBef>
                <a:spcPct val="20000"/>
              </a:spcBef>
            </a:pPr>
            <a:r>
              <a:rPr lang="en-US" altLang="ko-KR" sz="4000" b="1" dirty="0" smtClean="0">
                <a:solidFill>
                  <a:srgbClr val="FF0000"/>
                </a:solidFill>
                <a:ea typeface="굴림" charset="-127"/>
              </a:rPr>
              <a:t>Humanities Remain in Auditorium</a:t>
            </a:r>
          </a:p>
          <a:p>
            <a:pPr algn="ctr">
              <a:lnSpc>
                <a:spcPct val="90000"/>
              </a:lnSpc>
              <a:spcBef>
                <a:spcPct val="20000"/>
              </a:spcBef>
            </a:pPr>
            <a:r>
              <a:rPr lang="en-US" altLang="ko-KR" sz="4000" b="1" dirty="0" smtClean="0">
                <a:solidFill>
                  <a:srgbClr val="FF0000"/>
                </a:solidFill>
                <a:ea typeface="굴림" charset="-127"/>
              </a:rPr>
              <a:t>All Others in Cafeteria!</a:t>
            </a:r>
            <a:endParaRPr lang="en-US" altLang="ko-KR" sz="4000" b="1" dirty="0">
              <a:solidFill>
                <a:schemeClr val="bg2"/>
              </a:solidFill>
              <a:ea typeface="굴림" charset="-127"/>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1362075"/>
          </a:xfrm>
        </p:spPr>
        <p:txBody>
          <a:bodyPr/>
          <a:lstStyle/>
          <a:p>
            <a:r>
              <a:rPr lang="en-US" dirty="0" smtClean="0"/>
              <a:t>Please Visit:</a:t>
            </a:r>
            <a:endParaRPr lang="en-US" dirty="0"/>
          </a:p>
        </p:txBody>
      </p:sp>
      <p:sp>
        <p:nvSpPr>
          <p:cNvPr id="3" name="Text Placeholder 2"/>
          <p:cNvSpPr>
            <a:spLocks noGrp="1"/>
          </p:cNvSpPr>
          <p:nvPr>
            <p:ph type="body" idx="1"/>
          </p:nvPr>
        </p:nvSpPr>
        <p:spPr>
          <a:xfrm>
            <a:off x="762000" y="2057400"/>
            <a:ext cx="7772400" cy="3352800"/>
          </a:xfrm>
        </p:spPr>
        <p:txBody>
          <a:bodyPr/>
          <a:lstStyle/>
          <a:p>
            <a:endParaRPr lang="en-US" sz="4800" dirty="0" smtClean="0">
              <a:hlinkClick r:id="rId2"/>
            </a:endParaRPr>
          </a:p>
          <a:p>
            <a:endParaRPr lang="en-US" sz="4800" dirty="0" smtClean="0">
              <a:hlinkClick r:id="rId2"/>
            </a:endParaRPr>
          </a:p>
          <a:p>
            <a:endParaRPr lang="en-US" sz="4800" dirty="0" smtClean="0">
              <a:hlinkClick r:id="rId2"/>
            </a:endParaRPr>
          </a:p>
          <a:p>
            <a:endParaRPr lang="en-US" sz="4800" dirty="0" smtClean="0">
              <a:hlinkClick r:id="rId2"/>
            </a:endParaRPr>
          </a:p>
          <a:p>
            <a:endParaRPr lang="en-US" sz="4800" dirty="0" smtClean="0">
              <a:hlinkClick r:id="rId2"/>
            </a:endParaRPr>
          </a:p>
          <a:p>
            <a:endParaRPr lang="en-US" sz="4800" dirty="0" smtClean="0">
              <a:hlinkClick r:id="rId2"/>
            </a:endParaRPr>
          </a:p>
          <a:p>
            <a:r>
              <a:rPr lang="en-US" sz="4800" dirty="0" smtClean="0">
                <a:hlinkClick r:id="rId2"/>
              </a:rPr>
              <a:t>www.chs.hcpss.org</a:t>
            </a:r>
            <a:endParaRPr lang="en-US" sz="4800" dirty="0" smtClean="0"/>
          </a:p>
          <a:p>
            <a:r>
              <a:rPr lang="en-US" sz="4800" dirty="0" smtClean="0"/>
              <a:t>Follow us on twitter </a:t>
            </a:r>
          </a:p>
          <a:p>
            <a:r>
              <a:rPr lang="en-US" sz="4800" dirty="0" smtClean="0"/>
              <a:t>        @</a:t>
            </a:r>
            <a:r>
              <a:rPr lang="en-US" sz="4800" dirty="0" err="1" smtClean="0"/>
              <a:t>hcpss_chs</a:t>
            </a:r>
            <a:endParaRPr lang="en-US" sz="4800" dirty="0"/>
          </a:p>
        </p:txBody>
      </p:sp>
      <p:pic>
        <p:nvPicPr>
          <p:cNvPr id="5" name="Picture 4" descr="twitter.JPG"/>
          <p:cNvPicPr>
            <a:picLocks noChangeAspect="1"/>
          </p:cNvPicPr>
          <p:nvPr/>
        </p:nvPicPr>
        <p:blipFill>
          <a:blip r:embed="rId3"/>
          <a:stretch>
            <a:fillRect/>
          </a:stretch>
        </p:blipFill>
        <p:spPr>
          <a:xfrm>
            <a:off x="6553200" y="3460296"/>
            <a:ext cx="1066800" cy="12496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09600" y="4343400"/>
            <a:ext cx="8305800" cy="1828800"/>
          </a:xfrm>
        </p:spPr>
        <p:txBody>
          <a:bodyPr/>
          <a:lstStyle/>
          <a:p>
            <a:pPr algn="ctr" eaLnBrk="1" hangingPunct="1"/>
            <a:r>
              <a:rPr lang="en-US" sz="4000" dirty="0" smtClean="0">
                <a:solidFill>
                  <a:schemeClr val="bg1"/>
                </a:solidFill>
              </a:rPr>
              <a:t>What are the graduation requirements for the class of 2021?</a:t>
            </a:r>
            <a:endParaRPr lang="en-US" dirty="0" smtClean="0"/>
          </a:p>
        </p:txBody>
      </p:sp>
      <p:sp>
        <p:nvSpPr>
          <p:cNvPr id="18435" name="Rectangle 3"/>
          <p:cNvSpPr>
            <a:spLocks noChangeArrowheads="1"/>
          </p:cNvSpPr>
          <p:nvPr/>
        </p:nvSpPr>
        <p:spPr bwMode="auto">
          <a:xfrm>
            <a:off x="2971800" y="914400"/>
            <a:ext cx="3581400" cy="830263"/>
          </a:xfrm>
          <a:prstGeom prst="rect">
            <a:avLst/>
          </a:prstGeom>
          <a:noFill/>
          <a:ln w="254000" cmpd="tri">
            <a:solidFill>
              <a:schemeClr val="tx1"/>
            </a:solidFill>
            <a:miter lim="800000"/>
            <a:headEnd/>
            <a:tailEnd/>
          </a:ln>
        </p:spPr>
        <p:txBody>
          <a:bodyPr>
            <a:spAutoFit/>
          </a:bodyPr>
          <a:lstStyle/>
          <a:p>
            <a:r>
              <a:rPr lang="en-US" sz="4800" b="1">
                <a:solidFill>
                  <a:schemeClr val="accent2"/>
                </a:solidFill>
              </a:rPr>
              <a:t> Question 1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7" descr="Screen shot 2010-12-05 at 2"/>
          <p:cNvPicPr>
            <a:picLocks noChangeAspect="1" noChangeArrowheads="1"/>
          </p:cNvPicPr>
          <p:nvPr/>
        </p:nvPicPr>
        <p:blipFill>
          <a:blip r:embed="rId3"/>
          <a:srcRect/>
          <a:stretch>
            <a:fillRect/>
          </a:stretch>
        </p:blipFill>
        <p:spPr bwMode="auto">
          <a:xfrm>
            <a:off x="3505200" y="2819400"/>
            <a:ext cx="1981200" cy="1665288"/>
          </a:xfrm>
          <a:prstGeom prst="rect">
            <a:avLst/>
          </a:prstGeom>
          <a:noFill/>
          <a:ln w="9525">
            <a:noFill/>
            <a:miter lim="800000"/>
            <a:headEnd/>
            <a:tailEnd/>
          </a:ln>
        </p:spPr>
      </p:pic>
      <p:sp>
        <p:nvSpPr>
          <p:cNvPr id="20483" name="AutoShape 2"/>
          <p:cNvSpPr>
            <a:spLocks noChangeArrowheads="1"/>
          </p:cNvSpPr>
          <p:nvPr/>
        </p:nvSpPr>
        <p:spPr bwMode="auto">
          <a:xfrm flipH="1" flipV="1">
            <a:off x="4648200" y="4267200"/>
            <a:ext cx="2305050" cy="863600"/>
          </a:xfrm>
          <a:prstGeom prst="curvedDownArrow">
            <a:avLst>
              <a:gd name="adj1" fmla="val 35440"/>
              <a:gd name="adj2" fmla="val 88822"/>
              <a:gd name="adj3" fmla="val 56722"/>
            </a:avLst>
          </a:prstGeom>
          <a:solidFill>
            <a:schemeClr val="folHlink"/>
          </a:solidFill>
          <a:ln w="9525">
            <a:noFill/>
            <a:miter lim="800000"/>
            <a:headEnd/>
            <a:tailEnd/>
          </a:ln>
        </p:spPr>
        <p:txBody>
          <a:bodyPr wrap="none" anchor="ctr"/>
          <a:lstStyle/>
          <a:p>
            <a:endParaRPr lang="en-US"/>
          </a:p>
        </p:txBody>
      </p:sp>
      <p:sp>
        <p:nvSpPr>
          <p:cNvPr id="20484" name="AutoShape 3"/>
          <p:cNvSpPr>
            <a:spLocks noChangeArrowheads="1"/>
          </p:cNvSpPr>
          <p:nvPr/>
        </p:nvSpPr>
        <p:spPr bwMode="auto">
          <a:xfrm flipV="1">
            <a:off x="2438400" y="4267200"/>
            <a:ext cx="2303463" cy="863600"/>
          </a:xfrm>
          <a:prstGeom prst="curvedDownArrow">
            <a:avLst>
              <a:gd name="adj1" fmla="val 35416"/>
              <a:gd name="adj2" fmla="val 88761"/>
              <a:gd name="adj3" fmla="val 56722"/>
            </a:avLst>
          </a:prstGeom>
          <a:solidFill>
            <a:schemeClr val="folHlink"/>
          </a:solidFill>
          <a:ln w="9525">
            <a:noFill/>
            <a:miter lim="800000"/>
            <a:headEnd/>
            <a:tailEnd/>
          </a:ln>
        </p:spPr>
        <p:txBody>
          <a:bodyPr wrap="none" anchor="ctr"/>
          <a:lstStyle/>
          <a:p>
            <a:endParaRPr lang="en-US"/>
          </a:p>
        </p:txBody>
      </p:sp>
      <p:sp>
        <p:nvSpPr>
          <p:cNvPr id="20485" name="AutoShape 4"/>
          <p:cNvSpPr>
            <a:spLocks noChangeArrowheads="1"/>
          </p:cNvSpPr>
          <p:nvPr/>
        </p:nvSpPr>
        <p:spPr bwMode="auto">
          <a:xfrm flipH="1">
            <a:off x="4495800" y="1905000"/>
            <a:ext cx="2305050" cy="1008063"/>
          </a:xfrm>
          <a:prstGeom prst="curvedDownArrow">
            <a:avLst>
              <a:gd name="adj1" fmla="val 30361"/>
              <a:gd name="adj2" fmla="val 76093"/>
              <a:gd name="adj3" fmla="val 56722"/>
            </a:avLst>
          </a:prstGeom>
          <a:solidFill>
            <a:schemeClr val="folHlink"/>
          </a:solidFill>
          <a:ln w="9525">
            <a:noFill/>
            <a:miter lim="800000"/>
            <a:headEnd/>
            <a:tailEnd/>
          </a:ln>
        </p:spPr>
        <p:txBody>
          <a:bodyPr wrap="none" anchor="ctr"/>
          <a:lstStyle/>
          <a:p>
            <a:endParaRPr lang="en-US"/>
          </a:p>
        </p:txBody>
      </p:sp>
      <p:sp>
        <p:nvSpPr>
          <p:cNvPr id="20486" name="AutoShape 5"/>
          <p:cNvSpPr>
            <a:spLocks noChangeArrowheads="1"/>
          </p:cNvSpPr>
          <p:nvPr/>
        </p:nvSpPr>
        <p:spPr bwMode="auto">
          <a:xfrm>
            <a:off x="2362200" y="1905000"/>
            <a:ext cx="2303463" cy="1008063"/>
          </a:xfrm>
          <a:prstGeom prst="curvedDownArrow">
            <a:avLst>
              <a:gd name="adj1" fmla="val 30340"/>
              <a:gd name="adj2" fmla="val 76041"/>
              <a:gd name="adj3" fmla="val 56722"/>
            </a:avLst>
          </a:prstGeom>
          <a:solidFill>
            <a:schemeClr val="folHlink"/>
          </a:solidFill>
          <a:ln w="9525">
            <a:noFill/>
            <a:miter lim="800000"/>
            <a:headEnd/>
            <a:tailEnd/>
          </a:ln>
        </p:spPr>
        <p:txBody>
          <a:bodyPr wrap="none" anchor="ctr"/>
          <a:lstStyle/>
          <a:p>
            <a:endParaRPr lang="en-US"/>
          </a:p>
        </p:txBody>
      </p:sp>
      <p:grpSp>
        <p:nvGrpSpPr>
          <p:cNvPr id="20487" name="Group 43"/>
          <p:cNvGrpSpPr>
            <a:grpSpLocks/>
          </p:cNvGrpSpPr>
          <p:nvPr/>
        </p:nvGrpSpPr>
        <p:grpSpPr bwMode="auto">
          <a:xfrm>
            <a:off x="304800" y="3962400"/>
            <a:ext cx="3657600" cy="2362200"/>
            <a:chOff x="884" y="2347"/>
            <a:chExt cx="1134" cy="993"/>
          </a:xfrm>
        </p:grpSpPr>
        <p:grpSp>
          <p:nvGrpSpPr>
            <p:cNvPr id="20506" name="Group 12"/>
            <p:cNvGrpSpPr>
              <a:grpSpLocks/>
            </p:cNvGrpSpPr>
            <p:nvPr/>
          </p:nvGrpSpPr>
          <p:grpSpPr bwMode="auto">
            <a:xfrm>
              <a:off x="884" y="2347"/>
              <a:ext cx="1134" cy="993"/>
              <a:chOff x="868" y="1477"/>
              <a:chExt cx="4251" cy="2141"/>
            </a:xfrm>
          </p:grpSpPr>
          <p:sp>
            <p:nvSpPr>
              <p:cNvPr id="20509" name="Oval 13"/>
              <p:cNvSpPr>
                <a:spLocks noChangeArrowheads="1"/>
              </p:cNvSpPr>
              <p:nvPr/>
            </p:nvSpPr>
            <p:spPr bwMode="auto">
              <a:xfrm>
                <a:off x="868" y="1477"/>
                <a:ext cx="4251" cy="2141"/>
              </a:xfrm>
              <a:prstGeom prst="ellipse">
                <a:avLst/>
              </a:prstGeom>
              <a:solidFill>
                <a:schemeClr val="folHlink"/>
              </a:solidFill>
              <a:ln w="9525">
                <a:noFill/>
                <a:round/>
                <a:headEnd/>
                <a:tailEnd/>
              </a:ln>
            </p:spPr>
            <p:txBody>
              <a:bodyPr wrap="none" anchor="ctr"/>
              <a:lstStyle/>
              <a:p>
                <a:endParaRPr lang="en-US"/>
              </a:p>
            </p:txBody>
          </p:sp>
          <p:sp>
            <p:nvSpPr>
              <p:cNvPr id="20510" name="Oval 14"/>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p:spPr>
            <p:txBody>
              <a:bodyPr wrap="none" anchor="ctr"/>
              <a:lstStyle/>
              <a:p>
                <a:endParaRPr lang="en-US"/>
              </a:p>
            </p:txBody>
          </p:sp>
        </p:grpSp>
        <p:sp>
          <p:nvSpPr>
            <p:cNvPr id="20507" name="Oval 15"/>
            <p:cNvSpPr>
              <a:spLocks noChangeArrowheads="1"/>
            </p:cNvSpPr>
            <p:nvPr/>
          </p:nvSpPr>
          <p:spPr bwMode="auto">
            <a:xfrm flipH="1">
              <a:off x="975" y="2448"/>
              <a:ext cx="953" cy="798"/>
            </a:xfrm>
            <a:prstGeom prst="ellipse">
              <a:avLst/>
            </a:prstGeom>
            <a:solidFill>
              <a:schemeClr val="accent2"/>
            </a:solidFill>
            <a:ln w="9525">
              <a:noFill/>
              <a:round/>
              <a:headEnd/>
              <a:tailEnd/>
            </a:ln>
          </p:spPr>
          <p:txBody>
            <a:bodyPr wrap="none" anchor="ctr"/>
            <a:lstStyle/>
            <a:p>
              <a:pPr algn="ctr"/>
              <a:endParaRPr lang="en-US" sz="2000" b="1">
                <a:solidFill>
                  <a:schemeClr val="bg1"/>
                </a:solidFill>
              </a:endParaRPr>
            </a:p>
          </p:txBody>
        </p:sp>
        <p:sp>
          <p:nvSpPr>
            <p:cNvPr id="20508" name="Rectangle 17"/>
            <p:cNvSpPr>
              <a:spLocks noChangeArrowheads="1"/>
            </p:cNvSpPr>
            <p:nvPr/>
          </p:nvSpPr>
          <p:spPr bwMode="auto">
            <a:xfrm>
              <a:off x="1065" y="2675"/>
              <a:ext cx="771" cy="398"/>
            </a:xfrm>
            <a:prstGeom prst="rect">
              <a:avLst/>
            </a:prstGeom>
            <a:noFill/>
            <a:ln w="9525">
              <a:noFill/>
              <a:miter lim="800000"/>
              <a:headEnd/>
              <a:tailEnd/>
            </a:ln>
          </p:spPr>
          <p:txBody>
            <a:bodyPr>
              <a:spAutoFit/>
            </a:bodyPr>
            <a:lstStyle/>
            <a:p>
              <a:pPr algn="ctr"/>
              <a:r>
                <a:rPr lang="en-US" altLang="ko-KR" sz="2800" b="1">
                  <a:solidFill>
                    <a:schemeClr val="bg1"/>
                  </a:solidFill>
                  <a:ea typeface="굴림" charset="-127"/>
                </a:rPr>
                <a:t>High School Assessments</a:t>
              </a:r>
              <a:endParaRPr lang="en-US" sz="2800" b="1">
                <a:solidFill>
                  <a:schemeClr val="bg1"/>
                </a:solidFill>
                <a:ea typeface="굴림" charset="-127"/>
              </a:endParaRPr>
            </a:p>
          </p:txBody>
        </p:sp>
      </p:grpSp>
      <p:grpSp>
        <p:nvGrpSpPr>
          <p:cNvPr id="20488" name="Group 44"/>
          <p:cNvGrpSpPr>
            <a:grpSpLocks/>
          </p:cNvGrpSpPr>
          <p:nvPr/>
        </p:nvGrpSpPr>
        <p:grpSpPr bwMode="auto">
          <a:xfrm>
            <a:off x="5105400" y="609600"/>
            <a:ext cx="3806825" cy="2359025"/>
            <a:chOff x="3650" y="1213"/>
            <a:chExt cx="1134" cy="993"/>
          </a:xfrm>
        </p:grpSpPr>
        <p:grpSp>
          <p:nvGrpSpPr>
            <p:cNvPr id="20501" name="Group 20"/>
            <p:cNvGrpSpPr>
              <a:grpSpLocks/>
            </p:cNvGrpSpPr>
            <p:nvPr/>
          </p:nvGrpSpPr>
          <p:grpSpPr bwMode="auto">
            <a:xfrm>
              <a:off x="3650" y="1213"/>
              <a:ext cx="1134" cy="993"/>
              <a:chOff x="868" y="1477"/>
              <a:chExt cx="4251" cy="2141"/>
            </a:xfrm>
          </p:grpSpPr>
          <p:sp>
            <p:nvSpPr>
              <p:cNvPr id="20504" name="Oval 21"/>
              <p:cNvSpPr>
                <a:spLocks noChangeArrowheads="1"/>
              </p:cNvSpPr>
              <p:nvPr/>
            </p:nvSpPr>
            <p:spPr bwMode="auto">
              <a:xfrm>
                <a:off x="868" y="1477"/>
                <a:ext cx="4251" cy="2141"/>
              </a:xfrm>
              <a:prstGeom prst="ellipse">
                <a:avLst/>
              </a:prstGeom>
              <a:solidFill>
                <a:schemeClr val="folHlink"/>
              </a:solidFill>
              <a:ln w="9525">
                <a:noFill/>
                <a:round/>
                <a:headEnd/>
                <a:tailEnd/>
              </a:ln>
            </p:spPr>
            <p:txBody>
              <a:bodyPr wrap="none" anchor="ctr"/>
              <a:lstStyle/>
              <a:p>
                <a:endParaRPr lang="en-US"/>
              </a:p>
            </p:txBody>
          </p:sp>
          <p:sp>
            <p:nvSpPr>
              <p:cNvPr id="20505" name="Oval 22"/>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p:spPr>
            <p:txBody>
              <a:bodyPr wrap="none" anchor="ctr"/>
              <a:lstStyle/>
              <a:p>
                <a:endParaRPr lang="en-US"/>
              </a:p>
            </p:txBody>
          </p:sp>
        </p:grpSp>
        <p:sp>
          <p:nvSpPr>
            <p:cNvPr id="20502" name="Oval 23"/>
            <p:cNvSpPr>
              <a:spLocks noChangeArrowheads="1"/>
            </p:cNvSpPr>
            <p:nvPr/>
          </p:nvSpPr>
          <p:spPr bwMode="auto">
            <a:xfrm flipH="1">
              <a:off x="3740" y="1304"/>
              <a:ext cx="953" cy="791"/>
            </a:xfrm>
            <a:prstGeom prst="ellipse">
              <a:avLst/>
            </a:prstGeom>
            <a:solidFill>
              <a:schemeClr val="bg2"/>
            </a:solidFill>
            <a:ln w="9525">
              <a:noFill/>
              <a:round/>
              <a:headEnd/>
              <a:tailEnd/>
            </a:ln>
          </p:spPr>
          <p:txBody>
            <a:bodyPr wrap="none" anchor="ctr"/>
            <a:lstStyle/>
            <a:p>
              <a:pPr algn="ctr"/>
              <a:endParaRPr lang="en-US" sz="2000" b="1">
                <a:solidFill>
                  <a:schemeClr val="bg1"/>
                </a:solidFill>
              </a:endParaRPr>
            </a:p>
          </p:txBody>
        </p:sp>
        <p:sp>
          <p:nvSpPr>
            <p:cNvPr id="20503" name="Rectangle 25"/>
            <p:cNvSpPr>
              <a:spLocks noChangeArrowheads="1"/>
            </p:cNvSpPr>
            <p:nvPr/>
          </p:nvSpPr>
          <p:spPr bwMode="auto">
            <a:xfrm>
              <a:off x="3832" y="1530"/>
              <a:ext cx="771" cy="398"/>
            </a:xfrm>
            <a:prstGeom prst="rect">
              <a:avLst/>
            </a:prstGeom>
            <a:noFill/>
            <a:ln w="9525">
              <a:noFill/>
              <a:miter lim="800000"/>
              <a:headEnd/>
              <a:tailEnd/>
            </a:ln>
          </p:spPr>
          <p:txBody>
            <a:bodyPr>
              <a:spAutoFit/>
            </a:bodyPr>
            <a:lstStyle/>
            <a:p>
              <a:pPr algn="ctr"/>
              <a:r>
                <a:rPr lang="en-US" altLang="ko-KR" sz="2800" b="1">
                  <a:solidFill>
                    <a:schemeClr val="bg1"/>
                  </a:solidFill>
                  <a:ea typeface="굴림" charset="-127"/>
                </a:rPr>
                <a:t>Service Learning</a:t>
              </a:r>
              <a:endParaRPr lang="en-US" sz="2800" b="1">
                <a:solidFill>
                  <a:schemeClr val="bg1"/>
                </a:solidFill>
                <a:ea typeface="굴림" charset="-127"/>
              </a:endParaRPr>
            </a:p>
          </p:txBody>
        </p:sp>
      </p:grpSp>
      <p:grpSp>
        <p:nvGrpSpPr>
          <p:cNvPr id="20489" name="Group 42"/>
          <p:cNvGrpSpPr>
            <a:grpSpLocks/>
          </p:cNvGrpSpPr>
          <p:nvPr/>
        </p:nvGrpSpPr>
        <p:grpSpPr bwMode="auto">
          <a:xfrm>
            <a:off x="0" y="609600"/>
            <a:ext cx="3886200" cy="2435225"/>
            <a:chOff x="884" y="1213"/>
            <a:chExt cx="1134" cy="993"/>
          </a:xfrm>
        </p:grpSpPr>
        <p:grpSp>
          <p:nvGrpSpPr>
            <p:cNvPr id="20496" name="Group 28"/>
            <p:cNvGrpSpPr>
              <a:grpSpLocks/>
            </p:cNvGrpSpPr>
            <p:nvPr/>
          </p:nvGrpSpPr>
          <p:grpSpPr bwMode="auto">
            <a:xfrm>
              <a:off x="884" y="1213"/>
              <a:ext cx="1134" cy="993"/>
              <a:chOff x="868" y="1477"/>
              <a:chExt cx="4251" cy="2141"/>
            </a:xfrm>
          </p:grpSpPr>
          <p:sp>
            <p:nvSpPr>
              <p:cNvPr id="20499" name="Oval 29"/>
              <p:cNvSpPr>
                <a:spLocks noChangeArrowheads="1"/>
              </p:cNvSpPr>
              <p:nvPr/>
            </p:nvSpPr>
            <p:spPr bwMode="auto">
              <a:xfrm>
                <a:off x="868" y="1477"/>
                <a:ext cx="4251" cy="2141"/>
              </a:xfrm>
              <a:prstGeom prst="ellipse">
                <a:avLst/>
              </a:prstGeom>
              <a:solidFill>
                <a:schemeClr val="folHlink"/>
              </a:solidFill>
              <a:ln w="9525">
                <a:noFill/>
                <a:round/>
                <a:headEnd/>
                <a:tailEnd/>
              </a:ln>
            </p:spPr>
            <p:txBody>
              <a:bodyPr wrap="none" anchor="ctr"/>
              <a:lstStyle/>
              <a:p>
                <a:endParaRPr lang="en-US"/>
              </a:p>
            </p:txBody>
          </p:sp>
          <p:sp>
            <p:nvSpPr>
              <p:cNvPr id="20500" name="Oval 30"/>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p:spPr>
            <p:txBody>
              <a:bodyPr wrap="none" anchor="ctr"/>
              <a:lstStyle/>
              <a:p>
                <a:endParaRPr lang="en-US"/>
              </a:p>
            </p:txBody>
          </p:sp>
        </p:grpSp>
        <p:sp>
          <p:nvSpPr>
            <p:cNvPr id="20497" name="Oval 31"/>
            <p:cNvSpPr>
              <a:spLocks noChangeArrowheads="1"/>
            </p:cNvSpPr>
            <p:nvPr/>
          </p:nvSpPr>
          <p:spPr bwMode="auto">
            <a:xfrm flipH="1">
              <a:off x="975" y="1304"/>
              <a:ext cx="953" cy="795"/>
            </a:xfrm>
            <a:prstGeom prst="ellipse">
              <a:avLst/>
            </a:prstGeom>
            <a:solidFill>
              <a:schemeClr val="accent1"/>
            </a:solidFill>
            <a:ln w="9525">
              <a:noFill/>
              <a:round/>
              <a:headEnd/>
              <a:tailEnd/>
            </a:ln>
          </p:spPr>
          <p:txBody>
            <a:bodyPr wrap="none" anchor="ctr"/>
            <a:lstStyle/>
            <a:p>
              <a:pPr algn="ctr"/>
              <a:endParaRPr lang="en-US" sz="2000" b="1">
                <a:solidFill>
                  <a:schemeClr val="bg1"/>
                </a:solidFill>
              </a:endParaRPr>
            </a:p>
          </p:txBody>
        </p:sp>
        <p:sp>
          <p:nvSpPr>
            <p:cNvPr id="20498" name="Rectangle 33"/>
            <p:cNvSpPr>
              <a:spLocks noChangeArrowheads="1"/>
            </p:cNvSpPr>
            <p:nvPr/>
          </p:nvSpPr>
          <p:spPr bwMode="auto">
            <a:xfrm>
              <a:off x="1065" y="1525"/>
              <a:ext cx="771" cy="386"/>
            </a:xfrm>
            <a:prstGeom prst="rect">
              <a:avLst/>
            </a:prstGeom>
            <a:noFill/>
            <a:ln w="9525">
              <a:noFill/>
              <a:miter lim="800000"/>
              <a:headEnd/>
              <a:tailEnd/>
            </a:ln>
          </p:spPr>
          <p:txBody>
            <a:bodyPr>
              <a:spAutoFit/>
            </a:bodyPr>
            <a:lstStyle/>
            <a:p>
              <a:pPr algn="ctr"/>
              <a:r>
                <a:rPr lang="en-US" altLang="ko-KR" sz="2800" b="1">
                  <a:solidFill>
                    <a:schemeClr val="bg1"/>
                  </a:solidFill>
                  <a:ea typeface="굴림" charset="-127"/>
                </a:rPr>
                <a:t>Credit Requirements</a:t>
              </a:r>
              <a:endParaRPr lang="en-US" sz="2800" b="1" baseline="-25000">
                <a:solidFill>
                  <a:schemeClr val="bg1"/>
                </a:solidFill>
                <a:ea typeface="굴림" charset="-127"/>
              </a:endParaRPr>
            </a:p>
          </p:txBody>
        </p:sp>
      </p:grpSp>
      <p:grpSp>
        <p:nvGrpSpPr>
          <p:cNvPr id="20490" name="Group 45"/>
          <p:cNvGrpSpPr>
            <a:grpSpLocks/>
          </p:cNvGrpSpPr>
          <p:nvPr/>
        </p:nvGrpSpPr>
        <p:grpSpPr bwMode="auto">
          <a:xfrm>
            <a:off x="5410200" y="3962400"/>
            <a:ext cx="3505200" cy="2362200"/>
            <a:chOff x="3648" y="2352"/>
            <a:chExt cx="1134" cy="993"/>
          </a:xfrm>
        </p:grpSpPr>
        <p:grpSp>
          <p:nvGrpSpPr>
            <p:cNvPr id="20491" name="Group 36"/>
            <p:cNvGrpSpPr>
              <a:grpSpLocks/>
            </p:cNvGrpSpPr>
            <p:nvPr/>
          </p:nvGrpSpPr>
          <p:grpSpPr bwMode="auto">
            <a:xfrm>
              <a:off x="3648" y="2352"/>
              <a:ext cx="1134" cy="993"/>
              <a:chOff x="868" y="1477"/>
              <a:chExt cx="4251" cy="2141"/>
            </a:xfrm>
          </p:grpSpPr>
          <p:sp>
            <p:nvSpPr>
              <p:cNvPr id="20494" name="Oval 37"/>
              <p:cNvSpPr>
                <a:spLocks noChangeArrowheads="1"/>
              </p:cNvSpPr>
              <p:nvPr/>
            </p:nvSpPr>
            <p:spPr bwMode="auto">
              <a:xfrm>
                <a:off x="868" y="1477"/>
                <a:ext cx="4251" cy="2141"/>
              </a:xfrm>
              <a:prstGeom prst="ellipse">
                <a:avLst/>
              </a:prstGeom>
              <a:solidFill>
                <a:schemeClr val="folHlink"/>
              </a:solidFill>
              <a:ln w="9525">
                <a:noFill/>
                <a:round/>
                <a:headEnd/>
                <a:tailEnd/>
              </a:ln>
            </p:spPr>
            <p:txBody>
              <a:bodyPr wrap="none" anchor="ctr"/>
              <a:lstStyle/>
              <a:p>
                <a:endParaRPr lang="en-US"/>
              </a:p>
            </p:txBody>
          </p:sp>
          <p:sp>
            <p:nvSpPr>
              <p:cNvPr id="20495" name="Oval 38"/>
              <p:cNvSpPr>
                <a:spLocks noChangeArrowheads="1"/>
              </p:cNvSpPr>
              <p:nvPr/>
            </p:nvSpPr>
            <p:spPr bwMode="auto">
              <a:xfrm>
                <a:off x="930" y="1480"/>
                <a:ext cx="4143" cy="2085"/>
              </a:xfrm>
              <a:prstGeom prst="ellipse">
                <a:avLst/>
              </a:prstGeom>
              <a:gradFill rotWithShape="1">
                <a:gsLst>
                  <a:gs pos="0">
                    <a:schemeClr val="folHlink"/>
                  </a:gs>
                  <a:gs pos="100000">
                    <a:schemeClr val="bg1"/>
                  </a:gs>
                </a:gsLst>
                <a:lin ang="5400000" scaled="1"/>
              </a:gradFill>
              <a:ln w="9525">
                <a:noFill/>
                <a:round/>
                <a:headEnd/>
                <a:tailEnd/>
              </a:ln>
            </p:spPr>
            <p:txBody>
              <a:bodyPr wrap="none" anchor="ctr"/>
              <a:lstStyle/>
              <a:p>
                <a:endParaRPr lang="en-US"/>
              </a:p>
            </p:txBody>
          </p:sp>
        </p:grpSp>
        <p:sp>
          <p:nvSpPr>
            <p:cNvPr id="20492" name="Oval 39"/>
            <p:cNvSpPr>
              <a:spLocks noChangeArrowheads="1"/>
            </p:cNvSpPr>
            <p:nvPr/>
          </p:nvSpPr>
          <p:spPr bwMode="auto">
            <a:xfrm flipH="1">
              <a:off x="3738" y="2443"/>
              <a:ext cx="953" cy="791"/>
            </a:xfrm>
            <a:prstGeom prst="ellipse">
              <a:avLst/>
            </a:prstGeom>
            <a:solidFill>
              <a:schemeClr val="hlink"/>
            </a:solidFill>
            <a:ln w="9525">
              <a:noFill/>
              <a:round/>
              <a:headEnd/>
              <a:tailEnd/>
            </a:ln>
          </p:spPr>
          <p:txBody>
            <a:bodyPr wrap="none" anchor="ctr"/>
            <a:lstStyle/>
            <a:p>
              <a:pPr algn="ctr"/>
              <a:endParaRPr lang="en-US" sz="2000" b="1">
                <a:solidFill>
                  <a:schemeClr val="bg1"/>
                </a:solidFill>
              </a:endParaRPr>
            </a:p>
          </p:txBody>
        </p:sp>
        <p:sp>
          <p:nvSpPr>
            <p:cNvPr id="20493" name="Rectangle 41"/>
            <p:cNvSpPr>
              <a:spLocks noChangeArrowheads="1"/>
            </p:cNvSpPr>
            <p:nvPr/>
          </p:nvSpPr>
          <p:spPr bwMode="auto">
            <a:xfrm>
              <a:off x="3832" y="2664"/>
              <a:ext cx="771" cy="398"/>
            </a:xfrm>
            <a:prstGeom prst="rect">
              <a:avLst/>
            </a:prstGeom>
            <a:noFill/>
            <a:ln w="9525">
              <a:noFill/>
              <a:miter lim="800000"/>
              <a:headEnd/>
              <a:tailEnd/>
            </a:ln>
          </p:spPr>
          <p:txBody>
            <a:bodyPr>
              <a:spAutoFit/>
            </a:bodyPr>
            <a:lstStyle/>
            <a:p>
              <a:pPr algn="ctr"/>
              <a:r>
                <a:rPr lang="en-US" altLang="ko-KR" sz="2800" b="1">
                  <a:solidFill>
                    <a:schemeClr val="bg1"/>
                  </a:solidFill>
                  <a:ea typeface="굴림" charset="-127"/>
                </a:rPr>
                <a:t>Career Preparation</a:t>
              </a:r>
              <a:endParaRPr lang="en-US" sz="2800" b="1" baseline="-25000">
                <a:solidFill>
                  <a:schemeClr val="bg1"/>
                </a:solidFill>
                <a:ea typeface="굴림" charset="-127"/>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998" name="Group 190"/>
          <p:cNvGraphicFramePr>
            <a:graphicFrameLocks noGrp="1"/>
          </p:cNvGraphicFramePr>
          <p:nvPr/>
        </p:nvGraphicFramePr>
        <p:xfrm>
          <a:off x="304800" y="1676400"/>
          <a:ext cx="8458200" cy="4495800"/>
        </p:xfrm>
        <a:graphic>
          <a:graphicData uri="http://schemas.openxmlformats.org/drawingml/2006/table">
            <a:tbl>
              <a:tblPr/>
              <a:tblGrid>
                <a:gridCol w="2438400"/>
                <a:gridCol w="1474788"/>
                <a:gridCol w="157162"/>
                <a:gridCol w="2482850"/>
                <a:gridCol w="1905000"/>
              </a:tblGrid>
              <a:tr h="9144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2"/>
                          </a:solidFill>
                          <a:effectLst/>
                          <a:latin typeface="Arial" charset="0"/>
                        </a:rPr>
                        <a:t>English</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4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endParaRPr kumimoji="0" lang="en-US" sz="2400" b="1" i="0" u="none" strike="noStrike" cap="none" normalizeH="0" baseline="0">
                        <a:ln>
                          <a:noFill/>
                        </a:ln>
                        <a:solidFill>
                          <a:schemeClr val="bg2"/>
                        </a:solidFill>
                        <a:effectLst/>
                        <a:latin typeface="Arial" charset="0"/>
                      </a:endParaRP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Health</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1/2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Social Studies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3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Fine Arts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1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2"/>
                          </a:solidFill>
                          <a:effectLst/>
                          <a:latin typeface="Arial" charset="0"/>
                        </a:rPr>
                        <a:t>Mathematics</a:t>
                      </a:r>
                      <a:r>
                        <a:rPr kumimoji="0" lang="en-US" sz="2400" b="1" i="0" u="none" strike="noStrike" cap="none" normalizeH="0" baseline="0" dirty="0">
                          <a:ln>
                            <a:noFill/>
                          </a:ln>
                          <a:solidFill>
                            <a:srgbClr val="FF0000"/>
                          </a:solidFill>
                          <a:effectLst/>
                          <a:latin typeface="Arial" charset="0"/>
                        </a:rPr>
                        <a:t>*</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2"/>
                          </a:solidFill>
                          <a:effectLst/>
                          <a:latin typeface="Arial" charset="0"/>
                        </a:rPr>
                        <a:t>3 </a:t>
                      </a:r>
                      <a:r>
                        <a:rPr kumimoji="0" lang="en-US" sz="2400" b="1" i="0" u="none" strike="noStrike" cap="none" normalizeH="0" baseline="0" dirty="0" smtClean="0">
                          <a:ln>
                            <a:noFill/>
                          </a:ln>
                          <a:solidFill>
                            <a:schemeClr val="bg2"/>
                          </a:solidFill>
                          <a:effectLst/>
                          <a:latin typeface="Arial" charset="0"/>
                        </a:rPr>
                        <a:t>credits</a:t>
                      </a:r>
                    </a:p>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1200" b="1" i="0" u="none" strike="noStrike" cap="none" normalizeH="0" baseline="0" dirty="0" smtClean="0">
                          <a:ln>
                            <a:noFill/>
                          </a:ln>
                          <a:solidFill>
                            <a:srgbClr val="FF0000"/>
                          </a:solidFill>
                          <a:effectLst/>
                          <a:latin typeface="Arial" charset="0"/>
                        </a:rPr>
                        <a:t>*</a:t>
                      </a:r>
                      <a:r>
                        <a:rPr kumimoji="0" lang="en-US" sz="1200" b="1" i="0" u="none" strike="noStrike" cap="none" normalizeH="0" baseline="0" dirty="0" smtClean="0">
                          <a:ln>
                            <a:noFill/>
                          </a:ln>
                          <a:solidFill>
                            <a:schemeClr val="bg2"/>
                          </a:solidFill>
                          <a:effectLst/>
                          <a:latin typeface="Arial" charset="0"/>
                        </a:rPr>
                        <a:t>must be enrolled in math all 4 years</a:t>
                      </a:r>
                      <a:endParaRPr kumimoji="0" lang="en-US" sz="1200" b="1" i="0" u="none" strike="noStrike" cap="none" normalizeH="0" baseline="0" dirty="0">
                        <a:ln>
                          <a:noFill/>
                        </a:ln>
                        <a:solidFill>
                          <a:schemeClr val="bg2"/>
                        </a:solidFill>
                        <a:effectLst/>
                        <a:latin typeface="Arial" charset="0"/>
                      </a:endParaRP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Technology Ed.</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1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Science</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dirty="0">
                          <a:ln>
                            <a:noFill/>
                          </a:ln>
                          <a:solidFill>
                            <a:schemeClr val="bg2"/>
                          </a:solidFill>
                          <a:effectLst/>
                          <a:latin typeface="Arial" charset="0"/>
                        </a:rPr>
                        <a:t>3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Program Choice</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2 - 4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Lifetime Fitness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1/2 credit</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l"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Electives</a:t>
                      </a:r>
                    </a:p>
                  </a:txBody>
                  <a:tcPr marR="0" marT="0" marB="0"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642938" rtl="0" eaLnBrk="1" fontAlgn="base" latinLnBrk="0" hangingPunct="1">
                        <a:lnSpc>
                          <a:spcPct val="100000"/>
                        </a:lnSpc>
                        <a:spcBef>
                          <a:spcPct val="0"/>
                        </a:spcBef>
                        <a:spcAft>
                          <a:spcPct val="0"/>
                        </a:spcAft>
                        <a:buClrTx/>
                        <a:buSzTx/>
                        <a:buFontTx/>
                        <a:buNone/>
                        <a:tabLst>
                          <a:tab pos="642938" algn="l"/>
                        </a:tabLst>
                      </a:pPr>
                      <a:r>
                        <a:rPr kumimoji="0" lang="en-US" sz="2400" b="1" i="0" u="none" strike="noStrike" cap="none" normalizeH="0" baseline="0">
                          <a:ln>
                            <a:noFill/>
                          </a:ln>
                          <a:solidFill>
                            <a:schemeClr val="bg2"/>
                          </a:solidFill>
                          <a:effectLst/>
                          <a:latin typeface="Arial" charset="0"/>
                        </a:rPr>
                        <a:t>1 - 3 credits</a:t>
                      </a:r>
                    </a:p>
                  </a:txBody>
                  <a:tcPr marL="31" marR="31" marT="31" marB="31" anchor="ct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68" name="Rectangle 84"/>
          <p:cNvSpPr>
            <a:spLocks noChangeArrowheads="1"/>
          </p:cNvSpPr>
          <p:nvPr/>
        </p:nvSpPr>
        <p:spPr bwMode="auto">
          <a:xfrm>
            <a:off x="1447800" y="381000"/>
            <a:ext cx="6477000" cy="830263"/>
          </a:xfrm>
          <a:prstGeom prst="rect">
            <a:avLst/>
          </a:prstGeom>
          <a:noFill/>
          <a:ln w="127000" cmpd="tri">
            <a:solidFill>
              <a:schemeClr val="tx1"/>
            </a:solidFill>
            <a:miter lim="800000"/>
            <a:headEnd/>
            <a:tailEnd/>
          </a:ln>
        </p:spPr>
        <p:txBody>
          <a:bodyPr>
            <a:spAutoFit/>
          </a:bodyPr>
          <a:lstStyle/>
          <a:p>
            <a:r>
              <a:rPr lang="en-US" sz="4800" b="1">
                <a:solidFill>
                  <a:schemeClr val="accent2"/>
                </a:solidFill>
              </a:rPr>
              <a:t> Credit Requirements </a:t>
            </a:r>
            <a:endParaRPr lang="en-US" sz="4800">
              <a:solidFill>
                <a:srgbClr val="0C107E"/>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0" y="115888"/>
            <a:ext cx="7056438" cy="798512"/>
          </a:xfrm>
        </p:spPr>
        <p:txBody>
          <a:bodyPr/>
          <a:lstStyle/>
          <a:p>
            <a:r>
              <a:rPr lang="en-US" b="1" dirty="0" smtClean="0"/>
              <a:t>Assessment Requirements</a:t>
            </a:r>
            <a:endParaRPr lang="en-US" b="1" dirty="0"/>
          </a:p>
        </p:txBody>
      </p:sp>
      <p:sp>
        <p:nvSpPr>
          <p:cNvPr id="4" name="Content Placeholder 3"/>
          <p:cNvSpPr>
            <a:spLocks noGrp="1"/>
          </p:cNvSpPr>
          <p:nvPr>
            <p:ph idx="1"/>
          </p:nvPr>
        </p:nvSpPr>
        <p:spPr>
          <a:xfrm>
            <a:off x="762000" y="1066800"/>
            <a:ext cx="7488237" cy="5330825"/>
          </a:xfrm>
        </p:spPr>
        <p:txBody>
          <a:bodyPr/>
          <a:lstStyle/>
          <a:p>
            <a:r>
              <a:rPr lang="en-US" dirty="0" smtClean="0"/>
              <a:t>Students entering High School as a 9</a:t>
            </a:r>
            <a:r>
              <a:rPr lang="en-US" baseline="30000" dirty="0" smtClean="0"/>
              <a:t>th</a:t>
            </a:r>
            <a:r>
              <a:rPr lang="en-US" dirty="0" smtClean="0"/>
              <a:t> grader in the fall of 2017 must pass the following assessments:</a:t>
            </a:r>
          </a:p>
          <a:p>
            <a:endParaRPr lang="en-US" dirty="0" smtClean="0"/>
          </a:p>
          <a:p>
            <a:pPr lvl="1"/>
            <a:r>
              <a:rPr lang="en-US" dirty="0" smtClean="0"/>
              <a:t>Algebra I PARCC</a:t>
            </a:r>
          </a:p>
          <a:p>
            <a:pPr lvl="1"/>
            <a:r>
              <a:rPr lang="en-US" dirty="0" smtClean="0"/>
              <a:t>English 10 PARCC</a:t>
            </a:r>
          </a:p>
          <a:p>
            <a:pPr lvl="1"/>
            <a:r>
              <a:rPr lang="en-US" dirty="0" smtClean="0"/>
              <a:t>Science - Participation in the MISA (after designated sciences)</a:t>
            </a:r>
          </a:p>
          <a:p>
            <a:pPr lvl="1"/>
            <a:r>
              <a:rPr lang="en-US" dirty="0" smtClean="0"/>
              <a:t>Government HSA</a:t>
            </a:r>
          </a:p>
          <a:p>
            <a:pPr lvl="1">
              <a:buNone/>
            </a:pPr>
            <a:r>
              <a:rPr lang="en-US" dirty="0" smtClean="0"/>
              <a:t>* Your student may have already passed the Algebra I PARCC if they took the course in middle school</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5888"/>
            <a:ext cx="7086600" cy="798512"/>
          </a:xfrm>
        </p:spPr>
        <p:txBody>
          <a:bodyPr/>
          <a:lstStyle/>
          <a:p>
            <a:r>
              <a:rPr lang="en-US" dirty="0" smtClean="0"/>
              <a:t>NEW: Science Curriculum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23888"/>
            <a:ext cx="8305800" cy="6081712"/>
          </a:xfrm>
        </p:spPr>
      </p:pic>
    </p:spTree>
    <p:extLst>
      <p:ext uri="{BB962C8B-B14F-4D97-AF65-F5344CB8AC3E}">
        <p14:creationId xmlns:p14="http://schemas.microsoft.com/office/powerpoint/2010/main" val="197056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303030"/>
        </a:lt2>
        <a:accent1>
          <a:srgbClr val="C6714B"/>
        </a:accent1>
        <a:accent2>
          <a:srgbClr val="7FC3C3"/>
        </a:accent2>
        <a:accent3>
          <a:srgbClr val="FFFFFF"/>
        </a:accent3>
        <a:accent4>
          <a:srgbClr val="404040"/>
        </a:accent4>
        <a:accent5>
          <a:srgbClr val="DFBBB1"/>
        </a:accent5>
        <a:accent6>
          <a:srgbClr val="72B0B0"/>
        </a:accent6>
        <a:hlink>
          <a:srgbClr val="5D5D5D"/>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292929"/>
        </a:lt2>
        <a:accent1>
          <a:srgbClr val="4D4D4D"/>
        </a:accent1>
        <a:accent2>
          <a:srgbClr val="808080"/>
        </a:accent2>
        <a:accent3>
          <a:srgbClr val="FFFFFF"/>
        </a:accent3>
        <a:accent4>
          <a:srgbClr val="404040"/>
        </a:accent4>
        <a:accent5>
          <a:srgbClr val="B2B2B2"/>
        </a:accent5>
        <a:accent6>
          <a:srgbClr val="737373"/>
        </a:accent6>
        <a:hlink>
          <a:srgbClr val="96969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777777"/>
        </a:lt2>
        <a:accent1>
          <a:srgbClr val="969696"/>
        </a:accent1>
        <a:accent2>
          <a:srgbClr val="C0C0C0"/>
        </a:accent2>
        <a:accent3>
          <a:srgbClr val="FFFFFF"/>
        </a:accent3>
        <a:accent4>
          <a:srgbClr val="404040"/>
        </a:accent4>
        <a:accent5>
          <a:srgbClr val="C9C9C9"/>
        </a:accent5>
        <a:accent6>
          <a:srgbClr val="AEAEAE"/>
        </a:accent6>
        <a:hlink>
          <a:srgbClr val="CC000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5E0000"/>
        </a:lt2>
        <a:accent1>
          <a:srgbClr val="E16A03"/>
        </a:accent1>
        <a:accent2>
          <a:srgbClr val="FCCB0B"/>
        </a:accent2>
        <a:accent3>
          <a:srgbClr val="FFFFFF"/>
        </a:accent3>
        <a:accent4>
          <a:srgbClr val="404040"/>
        </a:accent4>
        <a:accent5>
          <a:srgbClr val="EEB9AA"/>
        </a:accent5>
        <a:accent6>
          <a:srgbClr val="E4B809"/>
        </a:accent6>
        <a:hlink>
          <a:srgbClr val="CC0000"/>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111111"/>
        </a:dk1>
        <a:lt1>
          <a:srgbClr val="FFFFFF"/>
        </a:lt1>
        <a:dk2>
          <a:srgbClr val="4D4D4D"/>
        </a:dk2>
        <a:lt2>
          <a:srgbClr val="5E0000"/>
        </a:lt2>
        <a:accent1>
          <a:srgbClr val="E16A03"/>
        </a:accent1>
        <a:accent2>
          <a:srgbClr val="FCCB0B"/>
        </a:accent2>
        <a:accent3>
          <a:srgbClr val="FFFFFF"/>
        </a:accent3>
        <a:accent4>
          <a:srgbClr val="0D0D0D"/>
        </a:accent4>
        <a:accent5>
          <a:srgbClr val="EEB9AA"/>
        </a:accent5>
        <a:accent6>
          <a:srgbClr val="E4B809"/>
        </a:accent6>
        <a:hlink>
          <a:srgbClr val="CC0000"/>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111111"/>
        </a:dk1>
        <a:lt1>
          <a:srgbClr val="FFFF00"/>
        </a:lt1>
        <a:dk2>
          <a:srgbClr val="4D4D4D"/>
        </a:dk2>
        <a:lt2>
          <a:srgbClr val="5E0000"/>
        </a:lt2>
        <a:accent1>
          <a:srgbClr val="E16A03"/>
        </a:accent1>
        <a:accent2>
          <a:srgbClr val="FCCB0B"/>
        </a:accent2>
        <a:accent3>
          <a:srgbClr val="FFFFAA"/>
        </a:accent3>
        <a:accent4>
          <a:srgbClr val="0D0D0D"/>
        </a:accent4>
        <a:accent5>
          <a:srgbClr val="EEB9AA"/>
        </a:accent5>
        <a:accent6>
          <a:srgbClr val="E4B809"/>
        </a:accent6>
        <a:hlink>
          <a:srgbClr val="CC00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4896</TotalTime>
  <Words>1665</Words>
  <Application>Microsoft Macintosh PowerPoint</Application>
  <PresentationFormat>On-screen Show (4:3)</PresentationFormat>
  <Paragraphs>347</Paragraphs>
  <Slides>46</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Courier New</vt:lpstr>
      <vt:lpstr>ＭＳ Ｐゴシック</vt:lpstr>
      <vt:lpstr>Verdana</vt:lpstr>
      <vt:lpstr>Wingdings</vt:lpstr>
      <vt:lpstr>굴림</vt:lpstr>
      <vt:lpstr>Arial</vt:lpstr>
      <vt:lpstr>template</vt:lpstr>
      <vt:lpstr>Document</vt:lpstr>
      <vt:lpstr>High School  101</vt:lpstr>
      <vt:lpstr>Principal</vt:lpstr>
      <vt:lpstr>Agenda</vt:lpstr>
      <vt:lpstr>counselor (A- C)  Student Services ITL </vt:lpstr>
      <vt:lpstr>What are the graduation requirements for the class of 2021?</vt:lpstr>
      <vt:lpstr>PowerPoint Presentation</vt:lpstr>
      <vt:lpstr>PowerPoint Presentation</vt:lpstr>
      <vt:lpstr>Assessment Requirements</vt:lpstr>
      <vt:lpstr>NEW: Science Curriculum </vt:lpstr>
      <vt:lpstr>How does my child select classes?</vt:lpstr>
      <vt:lpstr>PowerPoint Presentation</vt:lpstr>
      <vt:lpstr>PowerPoint Presentation</vt:lpstr>
      <vt:lpstr>What is my role in the course selection process?</vt:lpstr>
      <vt:lpstr>PowerPoint Presentation</vt:lpstr>
      <vt:lpstr>PowerPoint Presentation</vt:lpstr>
      <vt:lpstr>What is a typical academic schedule for a ninth grade student?</vt:lpstr>
      <vt:lpstr>PowerPoint Presentation</vt:lpstr>
      <vt:lpstr>PowerPoint Presentation</vt:lpstr>
      <vt:lpstr>What are the Career Academy options?</vt:lpstr>
      <vt:lpstr>Ms. Kristin Taylor :</vt:lpstr>
      <vt:lpstr>Career Academies at Centennial</vt:lpstr>
      <vt:lpstr>Ms. Natalie Belcher:</vt:lpstr>
      <vt:lpstr>PowerPoint Presentation</vt:lpstr>
      <vt:lpstr>Why Join an ARL Career Academy?</vt:lpstr>
      <vt:lpstr>Career Academy Requirements</vt:lpstr>
      <vt:lpstr>PowerPoint Presentation</vt:lpstr>
      <vt:lpstr>PowerPoint Presentation</vt:lpstr>
      <vt:lpstr>Career Academies 2017-18</vt:lpstr>
      <vt:lpstr>Early College Program-Cybersecurity</vt:lpstr>
      <vt:lpstr>PowerPoint Presentation</vt:lpstr>
      <vt:lpstr>Mrs. Rebecca Clark  </vt:lpstr>
      <vt:lpstr>PowerPoint Presentation</vt:lpstr>
      <vt:lpstr>PowerPoint Presentation</vt:lpstr>
      <vt:lpstr>Assistant Principal</vt:lpstr>
      <vt:lpstr>What does the high school schedule look like?</vt:lpstr>
      <vt:lpstr>PowerPoint Presentation</vt:lpstr>
      <vt:lpstr>What is the attendance policy for high school students?</vt:lpstr>
      <vt:lpstr>PowerPoint Presentation</vt:lpstr>
      <vt:lpstr>What is academic eligibility?</vt:lpstr>
      <vt:lpstr>PowerPoint Presentation</vt:lpstr>
      <vt:lpstr>What are some other important aspects of high school?</vt:lpstr>
      <vt:lpstr>PowerPoint Presentation</vt:lpstr>
      <vt:lpstr>PowerPoint Presentation</vt:lpstr>
      <vt:lpstr>PowerPoint Presentation</vt:lpstr>
      <vt:lpstr>PowerPoint Presentation</vt:lpstr>
      <vt:lpstr>Please Visit:</vt:lpstr>
    </vt:vector>
  </TitlesOfParts>
  <Company>-</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Tracy Scaltz</cp:lastModifiedBy>
  <cp:revision>207</cp:revision>
  <dcterms:created xsi:type="dcterms:W3CDTF">2015-01-05T13:02:56Z</dcterms:created>
  <dcterms:modified xsi:type="dcterms:W3CDTF">2017-01-10T17:14:39Z</dcterms:modified>
</cp:coreProperties>
</file>