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6" r:id="rId3"/>
    <p:sldId id="365" r:id="rId4"/>
    <p:sldId id="327" r:id="rId5"/>
    <p:sldId id="315" r:id="rId6"/>
    <p:sldId id="261" r:id="rId7"/>
    <p:sldId id="279" r:id="rId8"/>
    <p:sldId id="330" r:id="rId9"/>
    <p:sldId id="396" r:id="rId10"/>
    <p:sldId id="395" r:id="rId11"/>
    <p:sldId id="397" r:id="rId12"/>
    <p:sldId id="370" r:id="rId13"/>
    <p:sldId id="355" r:id="rId14"/>
    <p:sldId id="356" r:id="rId15"/>
    <p:sldId id="371" r:id="rId16"/>
    <p:sldId id="358" r:id="rId17"/>
    <p:sldId id="359" r:id="rId18"/>
    <p:sldId id="360" r:id="rId19"/>
    <p:sldId id="361" r:id="rId20"/>
    <p:sldId id="362" r:id="rId21"/>
    <p:sldId id="280" r:id="rId22"/>
    <p:sldId id="384" r:id="rId23"/>
    <p:sldId id="385" r:id="rId24"/>
    <p:sldId id="388" r:id="rId25"/>
    <p:sldId id="309" r:id="rId26"/>
    <p:sldId id="363" r:id="rId27"/>
    <p:sldId id="367" r:id="rId28"/>
    <p:sldId id="394" r:id="rId29"/>
    <p:sldId id="368" r:id="rId30"/>
    <p:sldId id="393" r:id="rId31"/>
    <p:sldId id="328" r:id="rId32"/>
    <p:sldId id="311" r:id="rId33"/>
    <p:sldId id="294" r:id="rId34"/>
    <p:sldId id="391" r:id="rId35"/>
    <p:sldId id="390" r:id="rId36"/>
    <p:sldId id="313" r:id="rId37"/>
    <p:sldId id="299" r:id="rId38"/>
    <p:sldId id="316" r:id="rId39"/>
    <p:sldId id="301" r:id="rId40"/>
    <p:sldId id="314" r:id="rId41"/>
    <p:sldId id="322" r:id="rId42"/>
    <p:sldId id="275" r:id="rId43"/>
    <p:sldId id="329" r:id="rId44"/>
  </p:sldIdLst>
  <p:sldSz cx="9144000" cy="6858000" type="screen4x3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5"/>
    <p:restoredTop sz="92523"/>
  </p:normalViewPr>
  <p:slideViewPr>
    <p:cSldViewPr>
      <p:cViewPr varScale="1">
        <p:scale>
          <a:sx n="55" d="100"/>
          <a:sy n="55" d="100"/>
        </p:scale>
        <p:origin x="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6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1A193A-172D-43DE-A111-5E7985219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8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CCBA3-80B4-4D08-B8BD-457DE7459FD3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D5CBB-6292-4EC6-B244-C010ADA9B025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D47B-F40F-4F94-887F-85F39310845A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Don’t forget to mention that The humanities sequence is different</a:t>
            </a:r>
            <a:r>
              <a:rPr lang="en-US" baseline="0" dirty="0"/>
              <a:t>. Social Studies is Mod world in 9</a:t>
            </a:r>
            <a:r>
              <a:rPr lang="en-US" baseline="30000" dirty="0"/>
              <a:t>th</a:t>
            </a:r>
            <a:r>
              <a:rPr lang="en-US" baseline="0" dirty="0"/>
              <a:t> grade and US in 11</a:t>
            </a:r>
            <a:r>
              <a:rPr lang="en-US" baseline="30000" dirty="0"/>
              <a:t>th</a:t>
            </a:r>
            <a:r>
              <a:rPr lang="en-US" baseline="0" dirty="0"/>
              <a:t> grade. The Humanities courses fulfill the English and Social Studies credits.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72762-6E73-4F6C-AB3F-0B8FB531E2CB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College park wants 4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040" y="4311548"/>
            <a:ext cx="5608320" cy="4084623"/>
          </a:xfrm>
          <a:prstGeom prst="rect">
            <a:avLst/>
          </a:prstGeom>
          <a:noFill/>
          <a:ln>
            <a:noFill/>
          </a:ln>
        </p:spPr>
        <p:txBody>
          <a:bodyPr wrap="square" lIns="92815" tIns="92815" rIns="92815" bIns="92815" anchor="ctr" anchorCtr="0">
            <a:noAutofit/>
          </a:bodyPr>
          <a:lstStyle/>
          <a:p>
            <a:pPr indent="-70912">
              <a:buClr>
                <a:schemeClr val="dk1"/>
              </a:buClr>
              <a:buSzPts val="1100"/>
            </a:pPr>
            <a:r>
              <a:rPr lang="en-US" sz="1100" dirty="0"/>
              <a:t>Jenn - For LRHS, OMHS, CHS, RHHS or </a:t>
            </a:r>
            <a:r>
              <a:rPr lang="en-US" sz="1100" dirty="0" err="1"/>
              <a:t>HoHS</a:t>
            </a:r>
            <a:r>
              <a:rPr lang="en-US" sz="1100" dirty="0"/>
              <a:t> ONLY. For split schools, mention that there are expanding opportunities at our high schools to take college courses while in high school to start exploring career interests early. </a:t>
            </a:r>
          </a:p>
          <a:p>
            <a:pPr indent="-70912">
              <a:buClr>
                <a:schemeClr val="dk1"/>
              </a:buClr>
              <a:buSzPts val="1100"/>
            </a:pPr>
            <a:endParaRPr sz="1100" dirty="0"/>
          </a:p>
          <a:p>
            <a:pPr indent="-70912">
              <a:buClr>
                <a:schemeClr val="dk1"/>
              </a:buClr>
              <a:buSzPts val="1100"/>
            </a:pPr>
            <a:r>
              <a:rPr lang="en-US" sz="1100" dirty="0"/>
              <a:t>The bullets in this slide are sequenced strategically.  The first bullet emphasizes that the program is really about connecting students to their interests in a focused way; the second bullet emphasizes the benefit of easing the transition from high school to college; the third bullet refers to research on dual enrollment; and the fourth bullet we will talk about more in later slides…. but we can mention that HCC is offering credits at 50% of regular tuition.  </a:t>
            </a: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679450"/>
            <a:ext cx="4540250" cy="3405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848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1040" y="4311548"/>
            <a:ext cx="5608320" cy="4084623"/>
          </a:xfrm>
          <a:prstGeom prst="rect">
            <a:avLst/>
          </a:prstGeom>
          <a:noFill/>
          <a:ln>
            <a:noFill/>
          </a:ln>
        </p:spPr>
        <p:txBody>
          <a:bodyPr wrap="square" lIns="92815" tIns="92815" rIns="92815" bIns="92815" anchor="ctr" anchorCtr="0">
            <a:noAutofit/>
          </a:bodyPr>
          <a:lstStyle/>
          <a:p>
            <a:pPr indent="-70912">
              <a:buClr>
                <a:schemeClr val="dk1"/>
              </a:buClr>
              <a:buSzPts val="1100"/>
            </a:pPr>
            <a:r>
              <a:rPr lang="en-US" sz="1100"/>
              <a:t>LRHS, CHS AND HOHS ONLY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679450"/>
            <a:ext cx="4540250" cy="3405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611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868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894FC-EDC8-4DEA-9BB2-35C6267AB97C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D05C5-3C1B-4F92-9B21-4C0B6CE322BA}" type="slidenum">
              <a:rPr lang="en-US"/>
              <a:pPr/>
              <a:t>29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77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4A8B0-5D30-495B-9CFA-EA7DADB62E45}" type="slidenum">
              <a:rPr lang="en-US"/>
              <a:pPr/>
              <a:t>32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8B1D1-813C-4A30-9CCF-8B8EAACA2074}" type="slidenum">
              <a:rPr lang="en-US"/>
              <a:pPr/>
              <a:t>33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73DE-B8BB-4C01-8B98-85B3898955BE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8B1D1-813C-4A30-9CCF-8B8EAACA2074}" type="slidenum">
              <a:rPr lang="en-US"/>
              <a:pPr/>
              <a:t>34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5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27287-25EB-478B-9851-EE69AF8E972D}" type="slidenum">
              <a:rPr lang="en-US"/>
              <a:pPr/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AC5F0-6849-40E4-9004-A01ED0FB303D}" type="slidenum">
              <a:rPr lang="en-US"/>
              <a:pPr/>
              <a:t>37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993FA-603E-4D56-8823-03E3A3C406DF}" type="slidenum">
              <a:rPr lang="en-US"/>
              <a:pPr/>
              <a:t>38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BCA73-F69E-4867-8288-91741C5BFD87}" type="slidenum">
              <a:rPr lang="en-US"/>
              <a:pPr/>
              <a:t>39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0BC0A-C241-42D4-8799-44D5302B9332}" type="slidenum">
              <a:rPr lang="en-US"/>
              <a:pPr/>
              <a:t>40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1E4A1-C7A0-422B-AE66-14B2B5CF0ED6}" type="slidenum">
              <a:rPr lang="en-US"/>
              <a:pPr/>
              <a:t>41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21742-FF6E-4117-8EFA-854DD6208536}" type="slidenum">
              <a:rPr lang="en-US"/>
              <a:pPr/>
              <a:t>43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EC72A-1237-40BE-805A-411CF502135A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99609-95E3-4DD1-9B83-14F706832F98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* HCPSS now requires all students to be enrolled in math all 4 years. Mention the 4 credit math requirement for University of Maryland system.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PARCC:</a:t>
            </a:r>
            <a:r>
              <a:rPr lang="en-US" baseline="0" dirty="0"/>
              <a:t> Alg. I, Alg. II &amp; Geo (maybe) HSA: Biology, </a:t>
            </a:r>
            <a:r>
              <a:rPr lang="en-US" baseline="0" dirty="0" err="1"/>
              <a:t>Gov’t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193A-172D-43DE-A111-5E79852194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407E4-8083-4105-BAC1-BAFE7ADD15CF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D512D-D36A-42E7-8933-6C1D8A015D08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8176-02D9-4D4F-9B37-A1E35ABFD564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6A288-A81B-4969-A6FE-85E4FC88662D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476250"/>
            <a:ext cx="6551613" cy="863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1268413"/>
            <a:ext cx="6551613" cy="576262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115888"/>
            <a:ext cx="1871662" cy="648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115888"/>
            <a:ext cx="5464175" cy="648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8888" y="115888"/>
            <a:ext cx="7488237" cy="648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268413"/>
            <a:ext cx="366712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413" y="1268413"/>
            <a:ext cx="3668712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268413"/>
            <a:ext cx="748823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Nan_Collins@hcpss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hs.hcpss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153400" cy="1676400"/>
          </a:xfrm>
        </p:spPr>
        <p:txBody>
          <a:bodyPr/>
          <a:lstStyle/>
          <a:p>
            <a:pPr algn="ctr" eaLnBrk="1" hangingPunct="1"/>
            <a:r>
              <a:rPr lang="en-US" sz="6000" dirty="0"/>
              <a:t>High School </a:t>
            </a:r>
            <a:br>
              <a:rPr lang="en-US" sz="6000" dirty="0"/>
            </a:br>
            <a:r>
              <a:rPr lang="en-US" sz="6000" dirty="0"/>
              <a:t>101</a:t>
            </a:r>
            <a:endParaRPr lang="uk-UA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800600"/>
            <a:ext cx="5486400" cy="10668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  <a:latin typeface="Verdana" charset="0"/>
              </a:rPr>
              <a:t>Class of 2022</a:t>
            </a:r>
            <a:endParaRPr lang="uk-UA" sz="2800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Integrated Science Assessment (MISA)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MSS aligned</a:t>
            </a:r>
          </a:p>
          <a:p>
            <a:r>
              <a:rPr lang="en-US" dirty="0"/>
              <a:t>Replaces Biology HSA </a:t>
            </a:r>
          </a:p>
          <a:p>
            <a:r>
              <a:rPr lang="en-US" dirty="0"/>
              <a:t>Online assessment</a:t>
            </a:r>
          </a:p>
          <a:p>
            <a:r>
              <a:rPr lang="en-US" dirty="0"/>
              <a:t>Taken after completing coursework in all 3 disciplines</a:t>
            </a:r>
          </a:p>
          <a:p>
            <a:pPr lvl="1"/>
            <a:r>
              <a:rPr lang="en-US" b="0" dirty="0"/>
              <a:t>Earth/Space science</a:t>
            </a:r>
          </a:p>
          <a:p>
            <a:pPr lvl="1"/>
            <a:r>
              <a:rPr lang="en-US" b="0" dirty="0"/>
              <a:t>Life science </a:t>
            </a:r>
          </a:p>
          <a:p>
            <a:pPr lvl="1"/>
            <a:r>
              <a:rPr lang="en-US" b="0" dirty="0"/>
              <a:t>Physical science </a:t>
            </a:r>
          </a:p>
          <a:p>
            <a:endParaRPr lang="en-US" dirty="0"/>
          </a:p>
        </p:txBody>
      </p:sp>
      <p:pic>
        <p:nvPicPr>
          <p:cNvPr id="2050" name="Picture 2" descr="2015-09-25 mhhs watershed IMG_84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74875"/>
            <a:ext cx="3443760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5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733405"/>
            <a:ext cx="7056438" cy="508000"/>
          </a:xfrm>
        </p:spPr>
        <p:txBody>
          <a:bodyPr/>
          <a:lstStyle/>
          <a:p>
            <a:r>
              <a:rPr lang="en-US" dirty="0"/>
              <a:t>HS Science Curriculum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students take courses that support all 3 science disciplines </a:t>
            </a:r>
          </a:p>
          <a:p>
            <a:pPr lvl="1"/>
            <a:r>
              <a:rPr lang="en-US" dirty="0"/>
              <a:t>Earth/space science</a:t>
            </a:r>
          </a:p>
          <a:p>
            <a:pPr lvl="1"/>
            <a:r>
              <a:rPr lang="en-US" dirty="0"/>
              <a:t>Life science</a:t>
            </a:r>
          </a:p>
          <a:p>
            <a:pPr lvl="1"/>
            <a:r>
              <a:rPr lang="en-US" dirty="0"/>
              <a:t>Physical science</a:t>
            </a:r>
          </a:p>
          <a:p>
            <a:r>
              <a:rPr lang="en-US" dirty="0"/>
              <a:t>MISA after core courses completed</a:t>
            </a:r>
          </a:p>
          <a:p>
            <a:r>
              <a:rPr lang="en-US" dirty="0"/>
              <a:t>G/T and AP options in each discipline </a:t>
            </a:r>
          </a:p>
          <a:p>
            <a:endParaRPr lang="en-US" dirty="0"/>
          </a:p>
        </p:txBody>
      </p:sp>
      <p:pic>
        <p:nvPicPr>
          <p:cNvPr id="4098" name="Picture 2" descr="https://lh4.googleusercontent.com/ZruJZgP9eZ__pqYXYu83j2wSgSRkEwGWLzTCNWwgkJaL8xmCdryI6PAbOmMwJdNy_ZfnHNiUqywihsiEECQ5LuBatwr3rNocmaXng4HmpipLut_tRrgNoH47pYXKW1C9lVePIMqZ4C1rejLcK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447800"/>
            <a:ext cx="3668712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9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5888"/>
            <a:ext cx="7086600" cy="798512"/>
          </a:xfrm>
        </p:spPr>
        <p:txBody>
          <a:bodyPr/>
          <a:lstStyle/>
          <a:p>
            <a:r>
              <a:rPr lang="en-US" dirty="0"/>
              <a:t>NEW: Science Curriculum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3888"/>
            <a:ext cx="8305800" cy="6081712"/>
          </a:xfrm>
        </p:spPr>
      </p:pic>
    </p:spTree>
    <p:extLst>
      <p:ext uri="{BB962C8B-B14F-4D97-AF65-F5344CB8AC3E}">
        <p14:creationId xmlns:p14="http://schemas.microsoft.com/office/powerpoint/2010/main" val="197056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How does my child select classes?</a:t>
            </a:r>
            <a:endParaRPr lang="en-US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819400" y="914400"/>
            <a:ext cx="374015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 Question 2</a:t>
            </a:r>
            <a:endParaRPr lang="en-US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6" name="AutoShape 6"/>
          <p:cNvSpPr>
            <a:spLocks/>
          </p:cNvSpPr>
          <p:nvPr/>
        </p:nvSpPr>
        <p:spPr bwMode="auto">
          <a:xfrm>
            <a:off x="0" y="2057400"/>
            <a:ext cx="2438400" cy="2846388"/>
          </a:xfrm>
          <a:prstGeom prst="roundRect">
            <a:avLst>
              <a:gd name="adj" fmla="val 640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Middle School Teacher makes course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recommendation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394247" name="AutoShape 7"/>
          <p:cNvSpPr>
            <a:spLocks/>
          </p:cNvSpPr>
          <p:nvPr/>
        </p:nvSpPr>
        <p:spPr bwMode="auto">
          <a:xfrm>
            <a:off x="2514600" y="2057400"/>
            <a:ext cx="2043113" cy="2836863"/>
          </a:xfrm>
          <a:prstGeom prst="roundRect">
            <a:avLst>
              <a:gd name="adj" fmla="val 640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24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Student takes course request form home</a:t>
            </a:r>
            <a:endParaRPr lang="en-US" sz="2200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394248" name="AutoShape 8"/>
          <p:cNvSpPr>
            <a:spLocks/>
          </p:cNvSpPr>
          <p:nvPr/>
        </p:nvSpPr>
        <p:spPr bwMode="auto">
          <a:xfrm>
            <a:off x="4648200" y="2057400"/>
            <a:ext cx="2160588" cy="2819400"/>
          </a:xfrm>
          <a:prstGeom prst="roundRect">
            <a:avLst>
              <a:gd name="adj" fmla="val 6407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Parent reviews, signs and returns course request form to Middle School Counselor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394249" name="AutoShape 9"/>
          <p:cNvSpPr>
            <a:spLocks/>
          </p:cNvSpPr>
          <p:nvPr/>
        </p:nvSpPr>
        <p:spPr bwMode="auto">
          <a:xfrm>
            <a:off x="6884988" y="2057400"/>
            <a:ext cx="2259012" cy="2760663"/>
          </a:xfrm>
          <a:prstGeom prst="roundRect">
            <a:avLst>
              <a:gd name="adj" fmla="val 6222"/>
            </a:avLst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24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Middle School Counselor reviews request form and forwards form to High School</a:t>
            </a:r>
            <a:endParaRPr lang="en-US" sz="2200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40966" name="AutoShape 10"/>
          <p:cNvSpPr>
            <a:spLocks/>
          </p:cNvSpPr>
          <p:nvPr/>
        </p:nvSpPr>
        <p:spPr bwMode="auto">
          <a:xfrm>
            <a:off x="2057400" y="4572000"/>
            <a:ext cx="803275" cy="892175"/>
          </a:xfrm>
          <a:prstGeom prst="rightArrow">
            <a:avLst>
              <a:gd name="adj1" fmla="val 32000"/>
              <a:gd name="adj2" fmla="val 48889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AutoShape 11"/>
          <p:cNvSpPr>
            <a:spLocks/>
          </p:cNvSpPr>
          <p:nvPr/>
        </p:nvSpPr>
        <p:spPr bwMode="auto">
          <a:xfrm>
            <a:off x="4191000" y="4572000"/>
            <a:ext cx="803275" cy="892175"/>
          </a:xfrm>
          <a:prstGeom prst="rightArrow">
            <a:avLst>
              <a:gd name="adj1" fmla="val 32000"/>
              <a:gd name="adj2" fmla="val 48889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AutoShape 12"/>
          <p:cNvSpPr>
            <a:spLocks/>
          </p:cNvSpPr>
          <p:nvPr/>
        </p:nvSpPr>
        <p:spPr bwMode="auto">
          <a:xfrm>
            <a:off x="6400800" y="4495800"/>
            <a:ext cx="803275" cy="892175"/>
          </a:xfrm>
          <a:prstGeom prst="rightArrow">
            <a:avLst>
              <a:gd name="adj1" fmla="val 32000"/>
              <a:gd name="adj2" fmla="val 48889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533400" y="609600"/>
            <a:ext cx="8306606" cy="769441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The Course Selection Process</a:t>
            </a:r>
            <a:endParaRPr lang="en-US" sz="4800" b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72440"/>
              </p:ext>
            </p:extLst>
          </p:nvPr>
        </p:nvGraphicFramePr>
        <p:xfrm>
          <a:off x="838199" y="152400"/>
          <a:ext cx="6858001" cy="648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cument" r:id="rId3" imgW="4945565" imgH="8860793" progId="Word.Document.12">
                  <p:embed/>
                </p:oleObj>
              </mc:Choice>
              <mc:Fallback>
                <p:oleObj name="Document" r:id="rId3" imgW="4945565" imgH="8860793" progId="Word.Document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152400"/>
                        <a:ext cx="6858001" cy="6483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43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What is my role in the course selection process?</a:t>
            </a: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971800" y="914400"/>
            <a:ext cx="3371436" cy="830997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Question 3</a:t>
            </a:r>
            <a:endParaRPr lang="en-US" sz="4800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236075" y="3182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AutoShape 3"/>
          <p:cNvSpPr>
            <a:spLocks/>
          </p:cNvSpPr>
          <p:nvPr/>
        </p:nvSpPr>
        <p:spPr bwMode="auto">
          <a:xfrm>
            <a:off x="228600" y="838200"/>
            <a:ext cx="8466138" cy="1285875"/>
          </a:xfrm>
          <a:prstGeom prst="roundRect">
            <a:avLst>
              <a:gd name="adj" fmla="val 11537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16082" tIns="116082" rIns="116082" bIns="116082" anchor="ctr"/>
          <a:lstStyle/>
          <a:p>
            <a:pPr marL="160338" indent="-160338" defTabSz="642938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Talk with your child about goals for the next four years. </a:t>
            </a:r>
            <a:endParaRPr lang="en-US" sz="28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398340" name="AutoShape 4"/>
          <p:cNvSpPr>
            <a:spLocks/>
          </p:cNvSpPr>
          <p:nvPr/>
        </p:nvSpPr>
        <p:spPr bwMode="auto">
          <a:xfrm>
            <a:off x="228600" y="4419600"/>
            <a:ext cx="8572500" cy="1285875"/>
          </a:xfrm>
          <a:prstGeom prst="roundRect">
            <a:avLst>
              <a:gd name="adj" fmla="val 11537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58763" indent="-258763" defTabSz="642938">
              <a:buFontTx/>
              <a:buAutoNum type="arabicPeriod" startAt="3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sym typeface="Arial" charset="0"/>
              </a:rPr>
              <a:t>Take the most rigorous courses possible while maintaining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sym typeface="Arial" charset="0"/>
              </a:rPr>
              <a:t>balance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sym typeface="Arial" charset="0"/>
              </a:rPr>
              <a:t>, so that your student may enjoy other aspects of high school.</a:t>
            </a:r>
          </a:p>
        </p:txBody>
      </p:sp>
      <p:sp>
        <p:nvSpPr>
          <p:cNvPr id="398341" name="AutoShape 5"/>
          <p:cNvSpPr>
            <a:spLocks/>
          </p:cNvSpPr>
          <p:nvPr/>
        </p:nvSpPr>
        <p:spPr bwMode="auto">
          <a:xfrm>
            <a:off x="228600" y="2590800"/>
            <a:ext cx="8518525" cy="1285875"/>
          </a:xfrm>
          <a:prstGeom prst="roundRect">
            <a:avLst>
              <a:gd name="adj" fmla="val 11537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51799" tIns="151799" rIns="151799" bIns="151799" anchor="ctr"/>
          <a:lstStyle/>
          <a:p>
            <a:pPr marL="106363" indent="-106363" defTabSz="642938">
              <a:buFontTx/>
              <a:buAutoNum type="arabicPeriod" startAt="2"/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sym typeface="Arial" charset="0"/>
              </a:rPr>
              <a:t>Review course recommendations with your child and make the best decision for your child.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239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What is a typical academic schedule for a ninth grade student?</a:t>
            </a:r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971800" y="914400"/>
            <a:ext cx="373380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 Question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latin typeface="+mj-lt"/>
              </a:rPr>
              <a:t>Claire Hafets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47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56989"/>
              </p:ext>
            </p:extLst>
          </p:nvPr>
        </p:nvGraphicFramePr>
        <p:xfrm>
          <a:off x="990600" y="304800"/>
          <a:ext cx="7543800" cy="6261104"/>
        </p:xfrm>
        <a:graphic>
          <a:graphicData uri="http://schemas.openxmlformats.org/drawingml/2006/table">
            <a:tbl>
              <a:tblPr/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 Typical 9th Grade Schedule</a:t>
                      </a:r>
                    </a:p>
                  </a:txBody>
                  <a:tcPr marL="3034" marR="3034" marT="3034" marB="3034" anchor="ctr" horzOverflow="overflow">
                    <a:lnL w="88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English 9/Hum-I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Eng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United States History/Hum-I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SS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Mathematics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Science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Health-9/ Lifetime Fitness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World Language (Program Choice)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Fine Arts or Technology</a:t>
                      </a:r>
                    </a:p>
                  </a:txBody>
                  <a:tcPr marL="3034" marR="3034" marT="3034" marB="30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/>
          <p:cNvSpPr>
            <a:spLocks/>
          </p:cNvSpPr>
          <p:nvPr/>
        </p:nvSpPr>
        <p:spPr bwMode="auto">
          <a:xfrm>
            <a:off x="685800" y="1905000"/>
            <a:ext cx="3124200" cy="1612900"/>
          </a:xfrm>
          <a:prstGeom prst="roundRect">
            <a:avLst>
              <a:gd name="adj" fmla="val 8718"/>
            </a:avLst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AutoShape 4"/>
          <p:cNvSpPr>
            <a:spLocks/>
          </p:cNvSpPr>
          <p:nvPr/>
        </p:nvSpPr>
        <p:spPr bwMode="auto">
          <a:xfrm>
            <a:off x="609600" y="3429000"/>
            <a:ext cx="3200400" cy="2438400"/>
          </a:xfrm>
          <a:prstGeom prst="roundRect">
            <a:avLst>
              <a:gd name="adj" fmla="val 6880"/>
            </a:avLst>
          </a:prstGeom>
          <a:solidFill>
            <a:schemeClr val="hlink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3200" b="1" dirty="0">
                <a:solidFill>
                  <a:srgbClr val="090909"/>
                </a:solidFill>
                <a:sym typeface="Arial" charset="0"/>
              </a:rPr>
              <a:t>2 credits *</a:t>
            </a:r>
          </a:p>
        </p:txBody>
      </p:sp>
      <p:sp>
        <p:nvSpPr>
          <p:cNvPr id="377861" name="AutoShape 5"/>
          <p:cNvSpPr>
            <a:spLocks/>
          </p:cNvSpPr>
          <p:nvPr/>
        </p:nvSpPr>
        <p:spPr bwMode="auto">
          <a:xfrm>
            <a:off x="5562600" y="1828800"/>
            <a:ext cx="3124200" cy="1536700"/>
          </a:xfrm>
          <a:prstGeom prst="roundRect">
            <a:avLst>
              <a:gd name="adj" fmla="val 8718"/>
            </a:avLst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2800" b="1" dirty="0">
                <a:solidFill>
                  <a:srgbClr val="FFFFFF"/>
                </a:solidFill>
                <a:sym typeface="Arial" charset="0"/>
              </a:rPr>
              <a:t>Career &amp; Technology Completer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24581" name="AutoShape 6"/>
          <p:cNvSpPr>
            <a:spLocks/>
          </p:cNvSpPr>
          <p:nvPr/>
        </p:nvSpPr>
        <p:spPr bwMode="auto">
          <a:xfrm>
            <a:off x="5562600" y="3352800"/>
            <a:ext cx="3124200" cy="2590800"/>
          </a:xfrm>
          <a:prstGeom prst="roundRect">
            <a:avLst>
              <a:gd name="adj" fmla="val 6880"/>
            </a:avLst>
          </a:prstGeom>
          <a:solidFill>
            <a:schemeClr val="hlink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3200" b="1" dirty="0">
                <a:solidFill>
                  <a:srgbClr val="010101"/>
                </a:solidFill>
                <a:sym typeface="Arial" charset="0"/>
              </a:rPr>
              <a:t>4 credits</a:t>
            </a:r>
          </a:p>
        </p:txBody>
      </p:sp>
      <p:sp>
        <p:nvSpPr>
          <p:cNvPr id="24584" name="Rectangle 9"/>
          <p:cNvSpPr>
            <a:spLocks/>
          </p:cNvSpPr>
          <p:nvPr/>
        </p:nvSpPr>
        <p:spPr bwMode="auto">
          <a:xfrm>
            <a:off x="1333500" y="2246312"/>
            <a:ext cx="1981200" cy="839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sym typeface="Arial" charset="0"/>
              </a:rPr>
              <a:t>World </a:t>
            </a:r>
          </a:p>
          <a:p>
            <a:pPr algn="ctr" defTabSz="642938"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sym typeface="Arial" charset="0"/>
              </a:rPr>
              <a:t>Language</a:t>
            </a:r>
            <a:endParaRPr lang="en-US" sz="3000" b="1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24585" name="Rectangle 10"/>
          <p:cNvSpPr>
            <a:spLocks/>
          </p:cNvSpPr>
          <p:nvPr/>
        </p:nvSpPr>
        <p:spPr bwMode="auto">
          <a:xfrm>
            <a:off x="2514600" y="2667000"/>
            <a:ext cx="650875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41300" algn="ctr" defTabSz="642938"/>
            <a:endParaRPr lang="en-US" sz="3000" dirty="0">
              <a:sym typeface="Arial" charset="0"/>
            </a:endParaRPr>
          </a:p>
        </p:txBody>
      </p:sp>
      <p:sp>
        <p:nvSpPr>
          <p:cNvPr id="24586" name="Rectangle 11"/>
          <p:cNvSpPr>
            <a:spLocks/>
          </p:cNvSpPr>
          <p:nvPr/>
        </p:nvSpPr>
        <p:spPr bwMode="auto">
          <a:xfrm>
            <a:off x="3200400" y="2743200"/>
            <a:ext cx="299085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41300" algn="ctr" defTabSz="642938"/>
            <a:r>
              <a:rPr lang="en-US" sz="5400" b="1" dirty="0">
                <a:sym typeface="Arial" charset="0"/>
              </a:rPr>
              <a:t>or</a:t>
            </a:r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1828800" y="381000"/>
            <a:ext cx="5359400" cy="950913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</a:rPr>
              <a:t>Program Choices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35075" y="2832476"/>
            <a:ext cx="8274000" cy="34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F4D96"/>
                </a:solidFill>
                <a:latin typeface="Calibri"/>
                <a:ea typeface="Calibri"/>
                <a:cs typeface="Calibri"/>
                <a:sym typeface="Calibri"/>
              </a:rPr>
              <a:t>Explore career interests at a deeper level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F4D96"/>
                </a:solidFill>
                <a:latin typeface="Calibri"/>
                <a:ea typeface="Calibri"/>
                <a:cs typeface="Calibri"/>
                <a:sym typeface="Calibri"/>
              </a:rPr>
              <a:t>Experience college-level courses prior to entering a college campus full time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F4D96"/>
                </a:solidFill>
                <a:latin typeface="Calibri"/>
                <a:ea typeface="Calibri"/>
                <a:cs typeface="Calibri"/>
                <a:sym typeface="Calibri"/>
              </a:rPr>
              <a:t>Increase the likelihood of earning a college degree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0F4D96"/>
                </a:solidFill>
                <a:latin typeface="Calibri"/>
                <a:ea typeface="Calibri"/>
                <a:cs typeface="Calibri"/>
                <a:sym typeface="Calibri"/>
              </a:rPr>
              <a:t>Receive college credit at a significantly discounted rate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35077" y="1926045"/>
            <a:ext cx="82740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7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4"/>
              </a:buClr>
              <a:buSzPts val="900"/>
              <a:buFont typeface="Calibri"/>
              <a:buNone/>
            </a:pPr>
            <a:r>
              <a:rPr lang="en-US" sz="3000" b="1" i="0" u="none" strike="noStrike" cap="none">
                <a:solidFill>
                  <a:srgbClr val="FBB10A"/>
                </a:solidFill>
                <a:latin typeface="Calibri"/>
                <a:ea typeface="Calibri"/>
                <a:cs typeface="Calibri"/>
                <a:sym typeface="Calibri"/>
              </a:rPr>
              <a:t>JumpStart</a:t>
            </a:r>
            <a:r>
              <a:rPr lang="en-US" sz="3000" b="1">
                <a:solidFill>
                  <a:srgbClr val="FBB10A"/>
                </a:solidFill>
                <a:latin typeface="Calibri"/>
                <a:ea typeface="Calibri"/>
                <a:cs typeface="Calibri"/>
                <a:sym typeface="Calibri"/>
              </a:rPr>
              <a:t> provides many benefits for students</a:t>
            </a:r>
            <a:r>
              <a:rPr lang="en-US" sz="3000" b="1" i="0" u="none" strike="noStrike" cap="none">
                <a:solidFill>
                  <a:srgbClr val="FBB10A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02" y="469946"/>
            <a:ext cx="2839729" cy="63937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0" y="185058"/>
            <a:ext cx="9144000" cy="193500"/>
          </a:xfrm>
          <a:prstGeom prst="rect">
            <a:avLst/>
          </a:prstGeom>
          <a:solidFill>
            <a:srgbClr val="FBB10A"/>
          </a:solidFill>
          <a:ln w="12700" cap="flat" cmpd="sng">
            <a:solidFill>
              <a:srgbClr val="FBB10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0" y="6466028"/>
            <a:ext cx="9144000" cy="193500"/>
          </a:xfrm>
          <a:prstGeom prst="rect">
            <a:avLst/>
          </a:prstGeom>
          <a:solidFill>
            <a:srgbClr val="FBB10A"/>
          </a:solidFill>
          <a:ln w="12700" cap="flat" cmpd="sng">
            <a:solidFill>
              <a:srgbClr val="FBB10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0" y="1322718"/>
            <a:ext cx="9144000" cy="193500"/>
          </a:xfrm>
          <a:prstGeom prst="rect">
            <a:avLst/>
          </a:prstGeom>
          <a:solidFill>
            <a:srgbClr val="FBB10A"/>
          </a:solidFill>
          <a:ln w="12700" cap="flat" cmpd="sng">
            <a:solidFill>
              <a:srgbClr val="FBB10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88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02" y="469946"/>
            <a:ext cx="2839729" cy="63937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0" y="185058"/>
            <a:ext cx="9144000" cy="193500"/>
          </a:xfrm>
          <a:prstGeom prst="rect">
            <a:avLst/>
          </a:prstGeom>
          <a:solidFill>
            <a:srgbClr val="FBB10A"/>
          </a:solidFill>
          <a:ln w="12700" cap="flat" cmpd="sng">
            <a:solidFill>
              <a:srgbClr val="FBB10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0" y="6466028"/>
            <a:ext cx="9144000" cy="193500"/>
          </a:xfrm>
          <a:prstGeom prst="rect">
            <a:avLst/>
          </a:prstGeom>
          <a:solidFill>
            <a:srgbClr val="FBB10A"/>
          </a:solidFill>
          <a:ln w="12700" cap="flat" cmpd="sng">
            <a:solidFill>
              <a:srgbClr val="FBB10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0" y="1322718"/>
            <a:ext cx="9144000" cy="193500"/>
          </a:xfrm>
          <a:prstGeom prst="rect">
            <a:avLst/>
          </a:prstGeom>
          <a:solidFill>
            <a:srgbClr val="FBB10A"/>
          </a:solidFill>
          <a:ln w="12700" cap="flat" cmpd="sng">
            <a:solidFill>
              <a:srgbClr val="FBB10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276050" y="1726975"/>
            <a:ext cx="8661300" cy="42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BB10A"/>
                </a:solidFill>
                <a:latin typeface="Calibri"/>
                <a:ea typeface="Calibri"/>
                <a:cs typeface="Calibri"/>
                <a:sym typeface="Calibri"/>
              </a:rPr>
              <a:t>Are you interested in: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18288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F4D96"/>
                </a:solidFill>
              </a:rPr>
              <a:t>Public Health 			Cyber Security</a:t>
            </a:r>
          </a:p>
          <a:p>
            <a:pPr marL="18288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F4D96"/>
                </a:solidFill>
              </a:rPr>
              <a:t>STEM					Entrepreneurship</a:t>
            </a:r>
          </a:p>
          <a:p>
            <a:pPr marL="18288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F4D96"/>
                </a:solidFill>
              </a:rPr>
              <a:t>Health Sciences	 	 	Criminal Justice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F4D96"/>
                </a:solidFill>
              </a:rPr>
              <a:t>                            Teacher Education		Computer Science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F4D96"/>
                </a:solidFill>
              </a:rPr>
              <a:t>OR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>
              <a:solidFill>
                <a:srgbClr val="0F4D9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F4D96"/>
                </a:solidFill>
              </a:rPr>
              <a:t>Getting a jump on your college credits before you graduate from high school?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>
              <a:solidFill>
                <a:srgbClr val="0F4D9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F4D96"/>
                </a:solidFill>
              </a:rPr>
              <a:t>Consider JumpStart with pilot programs at Oakland Mills and River Hill high schools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337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offerings: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332" y="983029"/>
            <a:ext cx="3868500" cy="823800"/>
          </a:xfrm>
        </p:spPr>
        <p:txBody>
          <a:bodyPr/>
          <a:lstStyle/>
          <a:p>
            <a:r>
              <a:rPr lang="en-US" dirty="0"/>
              <a:t>Oakland Mills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83332" y="1806829"/>
            <a:ext cx="3868500" cy="4266842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Cyber Security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Public Health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STEM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Teacher Education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Computer Science</a:t>
            </a:r>
            <a:endParaRPr lang="en-US" sz="27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F4D96"/>
                </a:solidFill>
              </a:rPr>
              <a:t>…or Getting a jump on your college credits before graduating high school?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581872" y="1005738"/>
            <a:ext cx="3887400" cy="823800"/>
          </a:xfrm>
        </p:spPr>
        <p:txBody>
          <a:bodyPr/>
          <a:lstStyle/>
          <a:p>
            <a:r>
              <a:rPr lang="en-US" dirty="0"/>
              <a:t>River Hill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4573191" y="1829538"/>
            <a:ext cx="3887400" cy="3953012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Cyber Security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Entrepreneurship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Criminal Justice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700" dirty="0">
                <a:solidFill>
                  <a:srgbClr val="0F4D96"/>
                </a:solidFill>
              </a:rPr>
              <a:t>Computer Science</a:t>
            </a:r>
            <a:endParaRPr lang="en-US" sz="27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F4D96"/>
                </a:solidFill>
              </a:rPr>
              <a:t>…or Getting a jump on your college credits before graduating high school?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07367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 more information go to hcpss.org/jumpstart</a:t>
            </a:r>
          </a:p>
        </p:txBody>
      </p:sp>
    </p:spTree>
    <p:extLst>
      <p:ext uri="{BB962C8B-B14F-4D97-AF65-F5344CB8AC3E}">
        <p14:creationId xmlns:p14="http://schemas.microsoft.com/office/powerpoint/2010/main" val="42091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bg1"/>
                </a:solidFill>
              </a:rPr>
              <a:t>What are the Career Academy options?</a:t>
            </a:r>
            <a:endParaRPr 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971800" y="914400"/>
            <a:ext cx="373380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C107E"/>
                </a:solidFill>
              </a:rPr>
              <a:t> </a:t>
            </a:r>
            <a:r>
              <a:rPr lang="en-US" sz="4800" b="1" dirty="0">
                <a:solidFill>
                  <a:schemeClr val="tx2"/>
                </a:solidFill>
              </a:rPr>
              <a:t>Question 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508000"/>
          </a:xfrm>
        </p:spPr>
        <p:txBody>
          <a:bodyPr/>
          <a:lstStyle/>
          <a:p>
            <a:pPr algn="ctr"/>
            <a:r>
              <a:rPr lang="en-US" b="1" dirty="0"/>
              <a:t>Career Academies at Centennial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488237" cy="4416425"/>
          </a:xfrm>
        </p:spPr>
        <p:txBody>
          <a:bodyPr/>
          <a:lstStyle/>
          <a:p>
            <a:r>
              <a:rPr lang="en-US" sz="3200" dirty="0"/>
              <a:t>Accounting Academy</a:t>
            </a:r>
          </a:p>
          <a:p>
            <a:r>
              <a:rPr lang="en-US" sz="3200" dirty="0"/>
              <a:t>Career, Research and Development</a:t>
            </a:r>
          </a:p>
          <a:p>
            <a:r>
              <a:rPr lang="en-US" sz="3200" dirty="0"/>
              <a:t>Computer Programming Academy</a:t>
            </a:r>
          </a:p>
          <a:p>
            <a:r>
              <a:rPr lang="en-US" sz="3200" dirty="0"/>
              <a:t>Culinary Science Academy</a:t>
            </a:r>
          </a:p>
          <a:p>
            <a:r>
              <a:rPr lang="en-US" sz="3200" dirty="0"/>
              <a:t>Marketing Academy</a:t>
            </a:r>
          </a:p>
          <a:p>
            <a:r>
              <a:rPr lang="en-US" sz="3200" dirty="0"/>
              <a:t>Pre-Engineering Academy (PLTW)</a:t>
            </a:r>
          </a:p>
          <a:p>
            <a:r>
              <a:rPr lang="en-US" sz="3200" dirty="0"/>
              <a:t>Teacher Academy</a:t>
            </a:r>
          </a:p>
          <a:p>
            <a:pPr marL="0" indent="0">
              <a:buNone/>
            </a:pPr>
            <a:r>
              <a:rPr lang="en-US" sz="3200" dirty="0"/>
              <a:t>	*</a:t>
            </a:r>
            <a:r>
              <a:rPr lang="en-US" sz="3200" dirty="0">
                <a:solidFill>
                  <a:srgbClr val="FF0000"/>
                </a:solidFill>
              </a:rPr>
              <a:t>Several other Academies offered 	at ARL</a:t>
            </a:r>
          </a:p>
          <a:p>
            <a:pPr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3103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Mrs. Rebecca Clark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839199" cy="1500187"/>
          </a:xfrm>
        </p:spPr>
        <p:txBody>
          <a:bodyPr/>
          <a:lstStyle/>
          <a:p>
            <a:pPr algn="ctr"/>
            <a:r>
              <a:rPr lang="en-US" sz="4400" b="1" dirty="0"/>
              <a:t>INSTRUCTIONAL TEAM LEADER OF PE &amp; FINE ARTS</a:t>
            </a:r>
          </a:p>
        </p:txBody>
      </p:sp>
    </p:spTree>
    <p:extLst>
      <p:ext uri="{BB962C8B-B14F-4D97-AF65-F5344CB8AC3E}">
        <p14:creationId xmlns:p14="http://schemas.microsoft.com/office/powerpoint/2010/main" val="170857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5532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What are the Fine Arts offerings at CHS?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1800" y="914400"/>
            <a:ext cx="373380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C107E"/>
                </a:solidFill>
              </a:rPr>
              <a:t> </a:t>
            </a:r>
            <a:r>
              <a:rPr lang="en-US" sz="4800" b="1" dirty="0">
                <a:solidFill>
                  <a:schemeClr val="tx2"/>
                </a:solidFill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2772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/>
          </p:cNvSpPr>
          <p:nvPr/>
        </p:nvSpPr>
        <p:spPr bwMode="auto">
          <a:xfrm>
            <a:off x="0" y="2133600"/>
            <a:ext cx="4648200" cy="434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8" tIns="26788" rIns="26788" bIns="26788" anchor="ctr"/>
          <a:lstStyle/>
          <a:p>
            <a:pPr marL="320675" lvl="1" defTabSz="642938" eaLnBrk="0" hangingPunct="0">
              <a:buFontTx/>
              <a:buChar char="•"/>
            </a:pPr>
            <a:r>
              <a:rPr lang="en-US" sz="2000" dirty="0"/>
              <a:t>Art I</a:t>
            </a:r>
          </a:p>
          <a:p>
            <a:pPr marL="320675" lvl="1" defTabSz="642938" eaLnBrk="0" hangingPunct="0"/>
            <a:endParaRPr lang="en-US" sz="2000" dirty="0"/>
          </a:p>
          <a:p>
            <a:pPr marL="320675" lvl="1" defTabSz="642938" eaLnBrk="0" hangingPunct="0">
              <a:buFontTx/>
              <a:buChar char="•"/>
            </a:pPr>
            <a:r>
              <a:rPr lang="en-US" sz="2000" dirty="0"/>
              <a:t>Theatre I</a:t>
            </a:r>
          </a:p>
          <a:p>
            <a:pPr marL="777875" lvl="2" defTabSz="642938" eaLnBrk="0" hangingPunct="0">
              <a:buFontTx/>
              <a:buChar char="•"/>
            </a:pPr>
            <a:r>
              <a:rPr lang="en-US" sz="2000" dirty="0"/>
              <a:t>Opportunity for placement in Theatre II or Musical Theatre is possible through audition. </a:t>
            </a:r>
          </a:p>
          <a:p>
            <a:pPr marL="777875" lvl="2" defTabSz="642938" eaLnBrk="0" hangingPunct="0"/>
            <a:endParaRPr lang="en-US" sz="2000" dirty="0"/>
          </a:p>
          <a:p>
            <a:pPr marL="320675" lvl="1" defTabSz="642938" eaLnBrk="0" hangingPunct="0">
              <a:buFontTx/>
              <a:buChar char="•"/>
            </a:pPr>
            <a:r>
              <a:rPr lang="en-US" sz="2000" dirty="0"/>
              <a:t>Dance I</a:t>
            </a:r>
          </a:p>
          <a:p>
            <a:pPr marL="777875" lvl="2" defTabSz="642938" eaLnBrk="0" hangingPunct="0">
              <a:buFontTx/>
              <a:buChar char="•"/>
            </a:pPr>
            <a:r>
              <a:rPr lang="en-US" sz="2000" dirty="0"/>
              <a:t>Opportunity for placement in a higher level is possible through audition.</a:t>
            </a:r>
          </a:p>
          <a:p>
            <a:pPr marL="320675" lvl="1" defTabSz="642938" eaLnBrk="0" hangingPunct="0">
              <a:buFontTx/>
              <a:buChar char="•"/>
            </a:pPr>
            <a:endParaRPr lang="en-US" sz="2000" dirty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457200" y="228600"/>
            <a:ext cx="8153400" cy="156966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Fine Arts Classes for Freshman</a:t>
            </a:r>
            <a:endParaRPr lang="en-US" sz="4800" b="1" dirty="0">
              <a:solidFill>
                <a:srgbClr val="0C107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2860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675" lvl="1" defTabSz="642938" eaLnBrk="0" hangingPunct="0">
              <a:buFontTx/>
              <a:buChar char="•"/>
            </a:pPr>
            <a:r>
              <a:rPr lang="en-US" sz="2000" dirty="0"/>
              <a:t>Music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/>
              <a:t>  </a:t>
            </a:r>
            <a:r>
              <a:rPr lang="en-US" sz="2000" b="1"/>
              <a:t>Band </a:t>
            </a:r>
            <a:r>
              <a:rPr lang="en-US" sz="2000" dirty="0"/>
              <a:t>(audition required)</a:t>
            </a:r>
          </a:p>
          <a:p>
            <a:pPr marL="777875" lvl="2" defTabSz="642938" eaLnBrk="0" hangingPunct="0"/>
            <a:r>
              <a:rPr lang="en-US" sz="2000" b="1" dirty="0"/>
              <a:t>Concert Choir </a:t>
            </a:r>
            <a:r>
              <a:rPr lang="en-US" sz="2000" dirty="0"/>
              <a:t>(no audition for level one)</a:t>
            </a:r>
          </a:p>
          <a:p>
            <a:pPr marL="777875" lvl="2" defTabSz="642938" eaLnBrk="0" hangingPunct="0"/>
            <a:r>
              <a:rPr lang="en-US" sz="2000" b="1" dirty="0"/>
              <a:t>Orchestra </a:t>
            </a:r>
            <a:r>
              <a:rPr lang="en-US" sz="2000" dirty="0"/>
              <a:t>(audition required)</a:t>
            </a:r>
            <a:br>
              <a:rPr lang="en-US" sz="2000" dirty="0"/>
            </a:b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05494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056438" cy="102711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  <a:p>
            <a:r>
              <a:rPr lang="en-US" dirty="0"/>
              <a:t>Graduation Requirements</a:t>
            </a:r>
          </a:p>
          <a:p>
            <a:r>
              <a:rPr lang="en-US" dirty="0"/>
              <a:t>Course Selection &amp; Parent Responsibilities</a:t>
            </a:r>
          </a:p>
          <a:p>
            <a:r>
              <a:rPr lang="en-US" dirty="0"/>
              <a:t>Academy Programs</a:t>
            </a:r>
          </a:p>
          <a:p>
            <a:r>
              <a:rPr lang="en-US" dirty="0"/>
              <a:t>Fine Arts Program</a:t>
            </a:r>
          </a:p>
          <a:p>
            <a:r>
              <a:rPr lang="en-US" dirty="0"/>
              <a:t>A typical schedule of a 9</a:t>
            </a:r>
            <a:r>
              <a:rPr lang="en-US" baseline="30000" dirty="0"/>
              <a:t>th</a:t>
            </a:r>
            <a:r>
              <a:rPr lang="en-US" dirty="0"/>
              <a:t> grader</a:t>
            </a:r>
          </a:p>
          <a:p>
            <a:r>
              <a:rPr lang="en-US" dirty="0"/>
              <a:t>Academic eligibility</a:t>
            </a:r>
          </a:p>
          <a:p>
            <a:r>
              <a:rPr lang="en-US" dirty="0"/>
              <a:t>Important Dates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Elective Fair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66" y="558265"/>
            <a:ext cx="6870834" cy="584736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Fine Arts Audition 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268413"/>
            <a:ext cx="8534400" cy="53308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Band</a:t>
            </a:r>
            <a:r>
              <a:rPr lang="en-US" b="1" dirty="0"/>
              <a:t> </a:t>
            </a:r>
            <a:r>
              <a:rPr lang="en-US" dirty="0"/>
              <a:t>– Auditions January 22</a:t>
            </a:r>
            <a:r>
              <a:rPr lang="en-US" baseline="30000" dirty="0"/>
              <a:t>nd</a:t>
            </a:r>
            <a:r>
              <a:rPr lang="en-US" dirty="0"/>
              <a:t> – 26</a:t>
            </a:r>
            <a:r>
              <a:rPr lang="en-US" baseline="30000" dirty="0"/>
              <a:t>th</a:t>
            </a:r>
            <a:r>
              <a:rPr lang="en-US" dirty="0"/>
              <a:t>  David_Matchim@hcpss.org</a:t>
            </a:r>
            <a:endParaRPr lang="en-US" b="1" dirty="0"/>
          </a:p>
          <a:p>
            <a:r>
              <a:rPr lang="en-US" b="1" dirty="0">
                <a:solidFill>
                  <a:srgbClr val="003399"/>
                </a:solidFill>
              </a:rPr>
              <a:t>Orchestra </a:t>
            </a:r>
            <a:r>
              <a:rPr lang="en-US" dirty="0"/>
              <a:t> - Auditions January 24</a:t>
            </a:r>
            <a:r>
              <a:rPr lang="en-US" baseline="30000" dirty="0"/>
              <a:t>th</a:t>
            </a:r>
            <a:r>
              <a:rPr lang="en-US" dirty="0"/>
              <a:t> – Feb 9</a:t>
            </a:r>
            <a:r>
              <a:rPr lang="en-US" baseline="30000" dirty="0"/>
              <a:t>th</a:t>
            </a:r>
            <a:r>
              <a:rPr lang="en-US" dirty="0"/>
              <a:t> (in your middle school) Allen_Leung@hcpss.org</a:t>
            </a:r>
          </a:p>
          <a:p>
            <a:r>
              <a:rPr lang="en-US" b="1" dirty="0">
                <a:solidFill>
                  <a:srgbClr val="003399"/>
                </a:solidFill>
              </a:rPr>
              <a:t>-------------------------------------------------------------------</a:t>
            </a:r>
          </a:p>
          <a:p>
            <a:r>
              <a:rPr lang="en-US" dirty="0">
                <a:solidFill>
                  <a:srgbClr val="003399"/>
                </a:solidFill>
              </a:rPr>
              <a:t>Sign up for </a:t>
            </a:r>
            <a:r>
              <a:rPr lang="en-US" b="1" u="sng" dirty="0">
                <a:solidFill>
                  <a:srgbClr val="003399"/>
                </a:solidFill>
              </a:rPr>
              <a:t>level one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</a:rPr>
              <a:t>for the following courses, but if you have participated in instruction outside of school and would like to be considered for a higher level you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u="sng" dirty="0">
                <a:solidFill>
                  <a:srgbClr val="003399"/>
                </a:solidFill>
              </a:rPr>
              <a:t>must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</a:rPr>
              <a:t>audition or submit a portfolio as follows:</a:t>
            </a:r>
          </a:p>
          <a:p>
            <a:r>
              <a:rPr lang="en-US" b="1" dirty="0">
                <a:solidFill>
                  <a:srgbClr val="003399"/>
                </a:solidFill>
              </a:rPr>
              <a:t>Dance</a:t>
            </a:r>
            <a:r>
              <a:rPr lang="en-US" dirty="0"/>
              <a:t> – Auditions February 15</a:t>
            </a:r>
            <a:r>
              <a:rPr lang="en-US" baseline="30000" dirty="0"/>
              <a:t>th</a:t>
            </a:r>
            <a:r>
              <a:rPr lang="en-US" dirty="0"/>
              <a:t>  3:00 pm Rebecca_Clark@hcpss.org</a:t>
            </a:r>
            <a:endParaRPr lang="en-US" b="1" dirty="0"/>
          </a:p>
          <a:p>
            <a:r>
              <a:rPr lang="en-US" b="1" dirty="0">
                <a:solidFill>
                  <a:srgbClr val="003399"/>
                </a:solidFill>
              </a:rPr>
              <a:t>Art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/>
              <a:t>- Submit Portfolio &amp; Sketchbook by February 15</a:t>
            </a:r>
            <a:r>
              <a:rPr lang="en-US" baseline="30000" dirty="0"/>
              <a:t>th</a:t>
            </a:r>
            <a:r>
              <a:rPr lang="en-US" dirty="0"/>
              <a:t> to </a:t>
            </a:r>
            <a:r>
              <a:rPr lang="en-US" dirty="0">
                <a:hlinkClick r:id="rId2"/>
              </a:rPr>
              <a:t>Nan_Collins@hcpss.org</a:t>
            </a:r>
            <a:r>
              <a:rPr lang="en-US" dirty="0"/>
              <a:t>  3:00- 4:30</a:t>
            </a:r>
          </a:p>
          <a:p>
            <a:r>
              <a:rPr lang="en-US" b="1" dirty="0">
                <a:solidFill>
                  <a:srgbClr val="003399"/>
                </a:solidFill>
              </a:rPr>
              <a:t>Concert Choir </a:t>
            </a:r>
            <a:r>
              <a:rPr lang="en-US" dirty="0"/>
              <a:t>- Contact Rebecca_Vanover@hcpss.org</a:t>
            </a:r>
          </a:p>
          <a:p>
            <a:r>
              <a:rPr lang="en-US" b="1" dirty="0">
                <a:solidFill>
                  <a:srgbClr val="003399"/>
                </a:solidFill>
              </a:rPr>
              <a:t>Theatre </a:t>
            </a:r>
            <a:r>
              <a:rPr lang="en-US" dirty="0"/>
              <a:t>- Submit audition video by January 31</a:t>
            </a:r>
            <a:r>
              <a:rPr lang="en-US" baseline="30000" dirty="0"/>
              <a:t>st</a:t>
            </a:r>
            <a:r>
              <a:rPr lang="en-US" dirty="0"/>
              <a:t> to Kathryn_Carlsen@hcpss.org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2649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Assistant</a:t>
            </a:r>
            <a:br>
              <a:rPr lang="en-US" dirty="0"/>
            </a:br>
            <a:r>
              <a:rPr lang="en-US" dirty="0"/>
              <a:t>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latin typeface="+mj-lt"/>
              </a:rPr>
              <a:t>Mrs. </a:t>
            </a:r>
            <a:r>
              <a:rPr lang="en-US" sz="6000" dirty="0" err="1">
                <a:latin typeface="+mj-lt"/>
              </a:rPr>
              <a:t>Suber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What does the high school schedule look like?</a:t>
            </a:r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971800" y="914400"/>
            <a:ext cx="3371436" cy="830997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Question 7</a:t>
            </a:r>
            <a:endParaRPr lang="en-US" sz="4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642" name="Group 114"/>
          <p:cNvGraphicFramePr>
            <a:graphicFrameLocks noGrp="1"/>
          </p:cNvGraphicFramePr>
          <p:nvPr/>
        </p:nvGraphicFramePr>
        <p:xfrm>
          <a:off x="381000" y="838200"/>
          <a:ext cx="8458200" cy="5316861"/>
        </p:xfrm>
        <a:graphic>
          <a:graphicData uri="http://schemas.openxmlformats.org/drawingml/2006/table">
            <a:tbl>
              <a:tblPr/>
              <a:tblGrid>
                <a:gridCol w="224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Start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End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Class Time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1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7:25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8:15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2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8:20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9:10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3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9:15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10:05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4A and 4B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10:10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12:25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Includes a 30 minute lunch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5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12:25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1:15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6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1:20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2:10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 Bell Schedule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64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44781"/>
              </p:ext>
            </p:extLst>
          </p:nvPr>
        </p:nvGraphicFramePr>
        <p:xfrm>
          <a:off x="102704" y="1341287"/>
          <a:ext cx="8812697" cy="5081570"/>
        </p:xfrm>
        <a:graphic>
          <a:graphicData uri="http://schemas.openxmlformats.org/drawingml/2006/table">
            <a:tbl>
              <a:tblPr/>
              <a:tblGrid>
                <a:gridCol w="233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582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Start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End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Class Time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718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1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7:25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8:10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45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005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2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8:15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9:00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45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94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Eagle Time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9:05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9:30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25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6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3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9:35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10:24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49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152919"/>
                  </a:ext>
                </a:extLst>
              </a:tr>
              <a:tr h="955157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4A and 4B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10:29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12:30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121 min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(Includes a 30 minute lunch)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07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5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12:34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1:19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45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84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Period 6</a:t>
                      </a:r>
                    </a:p>
                  </a:txBody>
                  <a:tcPr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1:24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2:10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46 minutes</a:t>
                      </a:r>
                    </a:p>
                  </a:txBody>
                  <a:tcPr marL="3" marR="3" marT="3" marB="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354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304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Eagle Time Bell Schedule</a:t>
            </a:r>
          </a:p>
        </p:txBody>
      </p:sp>
    </p:spTree>
    <p:extLst>
      <p:ext uri="{BB962C8B-B14F-4D97-AF65-F5344CB8AC3E}">
        <p14:creationId xmlns:p14="http://schemas.microsoft.com/office/powerpoint/2010/main" val="113957285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34" y="37338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Assistant</a:t>
            </a:r>
            <a:br>
              <a:rPr lang="en-US" dirty="0"/>
            </a:br>
            <a:r>
              <a:rPr lang="en-US" dirty="0"/>
              <a:t>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7772400" cy="3200400"/>
          </a:xfrm>
        </p:spPr>
        <p:txBody>
          <a:bodyPr/>
          <a:lstStyle/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r>
              <a:rPr lang="en-US" sz="6000" dirty="0">
                <a:latin typeface="+mj-lt"/>
              </a:rPr>
              <a:t>Mr. </a:t>
            </a:r>
            <a:r>
              <a:rPr lang="en-US" sz="6000" dirty="0" err="1">
                <a:latin typeface="+mj-lt"/>
              </a:rPr>
              <a:t>Rahnama</a:t>
            </a: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>
              <a:latin typeface="+mj-lt"/>
            </a:endParaRPr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endParaRPr lang="en-US" sz="6000" dirty="0"/>
          </a:p>
          <a:p>
            <a:pPr algn="ctr">
              <a:defRPr/>
            </a:pPr>
            <a:r>
              <a:rPr lang="en-US" sz="6000" dirty="0"/>
              <a:t>Mr. </a:t>
            </a:r>
            <a:r>
              <a:rPr lang="en-US" sz="6000" dirty="0" err="1"/>
              <a:t>Rahnama</a:t>
            </a:r>
            <a:endParaRPr lang="en-US" sz="6000" dirty="0"/>
          </a:p>
          <a:p>
            <a:pPr algn="ctr">
              <a:defRPr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10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What is the attendance policy for high school students?</a:t>
            </a:r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895600" y="914400"/>
            <a:ext cx="366395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 Question 8</a:t>
            </a:r>
            <a:endParaRPr lang="en-US" sz="4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5024438"/>
            <a:ext cx="9153526" cy="191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304800" y="609600"/>
            <a:ext cx="83820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28625" indent="-428625" defTabSz="642938">
              <a:buSzPct val="155000"/>
              <a:buFont typeface="Wingdings" charset="2"/>
              <a:buChar char="§"/>
            </a:pPr>
            <a:r>
              <a:rPr lang="en-US" sz="3600" b="1">
                <a:sym typeface="Arial" charset="0"/>
              </a:rPr>
              <a:t>All students are expected to attend regularly in accordance with public school laws.</a:t>
            </a:r>
          </a:p>
          <a:p>
            <a:pPr marL="428625" indent="-428625" defTabSz="642938"/>
            <a:endParaRPr lang="en-US" sz="3600" b="1">
              <a:sym typeface="Arial" charset="0"/>
            </a:endParaRPr>
          </a:p>
          <a:p>
            <a:pPr marL="428625" indent="-428625" defTabSz="642938">
              <a:buSzPct val="155000"/>
              <a:buFont typeface="Wingdings" charset="2"/>
              <a:buChar char="§"/>
            </a:pPr>
            <a:r>
              <a:rPr lang="en-US" sz="3600" b="1">
                <a:sym typeface="Arial" charset="0"/>
              </a:rPr>
              <a:t>Any student with unlawful absences of more than 5% of the course may be considered for denial of credit.</a:t>
            </a:r>
            <a:endParaRPr lang="en-US" sz="3000" b="1"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What is academic eligibility?</a:t>
            </a:r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95600" y="914400"/>
            <a:ext cx="366395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 Question 9</a:t>
            </a:r>
            <a:endParaRPr lang="en-US" sz="4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/>
          </p:cNvSpPr>
          <p:nvPr/>
        </p:nvSpPr>
        <p:spPr bwMode="auto">
          <a:xfrm>
            <a:off x="228600" y="457200"/>
            <a:ext cx="8763000" cy="586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2506" tIns="62506" rIns="62506" bIns="62506" anchor="ctr"/>
          <a:lstStyle/>
          <a:p>
            <a:pPr marL="357188" indent="-357188" defTabSz="642938">
              <a:buSzPct val="155000"/>
              <a:buFont typeface="Wingdings" charset="2"/>
              <a:buChar char="§"/>
            </a:pPr>
            <a:r>
              <a:rPr lang="en-US" sz="3600" b="1" dirty="0">
                <a:sym typeface="Arial" charset="0"/>
              </a:rPr>
              <a:t>Governs participation in all voluntary extracurricular activities.</a:t>
            </a:r>
          </a:p>
          <a:p>
            <a:pPr marL="357188" indent="-357188" defTabSz="642938">
              <a:buSzPct val="155000"/>
              <a:buFont typeface="Wingdings" charset="2"/>
              <a:buChar char="§"/>
            </a:pPr>
            <a:r>
              <a:rPr lang="en-US" sz="3600" b="1" dirty="0">
                <a:sym typeface="Arial" charset="0"/>
              </a:rPr>
              <a:t>Must maintain a 2.0 grade point average and no more than one failing grade for the marking period prior to the start of the activity.</a:t>
            </a:r>
          </a:p>
          <a:p>
            <a:pPr marL="357188" indent="-357188" defTabSz="642938">
              <a:buSzPct val="155000"/>
              <a:buFont typeface="Wingdings" charset="2"/>
              <a:buChar char="§"/>
            </a:pPr>
            <a:r>
              <a:rPr lang="en-US" sz="3600" b="1" dirty="0">
                <a:sym typeface="Arial" charset="0"/>
              </a:rPr>
              <a:t>All incoming 9th graders </a:t>
            </a:r>
            <a:r>
              <a:rPr lang="en-US" sz="3600" b="1" dirty="0">
                <a:solidFill>
                  <a:srgbClr val="FF0000"/>
                </a:solidFill>
                <a:sym typeface="Arial" charset="0"/>
              </a:rPr>
              <a:t>are</a:t>
            </a:r>
            <a:r>
              <a:rPr lang="en-US" sz="3600" b="1" dirty="0">
                <a:sym typeface="Arial" charset="0"/>
              </a:rPr>
              <a:t> academically eligible for fall extracurricular activities.</a:t>
            </a:r>
          </a:p>
          <a:p>
            <a:pPr marL="357188" indent="-357188" defTabSz="642938">
              <a:buSzPct val="155000"/>
              <a:buFont typeface="Wingdings" charset="2"/>
              <a:buChar char="§"/>
            </a:pPr>
            <a:r>
              <a:rPr lang="en-US" sz="3600" b="1" dirty="0">
                <a:sym typeface="Arial" charset="0"/>
              </a:rPr>
              <a:t>See Policy 9070.</a:t>
            </a:r>
            <a:endParaRPr lang="en-US" sz="3000" b="1" dirty="0"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en-US" dirty="0"/>
            </a:br>
            <a:r>
              <a:rPr lang="en-US" dirty="0"/>
              <a:t>Student Services ITL &amp; 9</a:t>
            </a:r>
            <a:r>
              <a:rPr lang="en-US" baseline="30000" dirty="0"/>
              <a:t>th</a:t>
            </a:r>
            <a:r>
              <a:rPr lang="en-US" dirty="0"/>
              <a:t> grade Counselor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latin typeface="+mj-lt"/>
              </a:rPr>
              <a:t>Mrs. McKechnie &amp; Mrs. </a:t>
            </a:r>
            <a:r>
              <a:rPr lang="en-US" sz="6000" dirty="0" err="1">
                <a:latin typeface="+mj-lt"/>
              </a:rPr>
              <a:t>Khaksari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What are some other important aspects of high school?</a:t>
            </a:r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819400" y="914400"/>
            <a:ext cx="4079875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 Question 10</a:t>
            </a:r>
            <a:endParaRPr lang="en-US" sz="4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Oval 2"/>
          <p:cNvSpPr>
            <a:spLocks noChangeArrowheads="1"/>
          </p:cNvSpPr>
          <p:nvPr/>
        </p:nvSpPr>
        <p:spPr bwMode="auto">
          <a:xfrm flipH="1">
            <a:off x="539750" y="4686300"/>
            <a:ext cx="1223963" cy="8286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42000"/>
                </a:schemeClr>
              </a:gs>
              <a:gs pos="100000">
                <a:schemeClr val="folHlink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76163" name="AutoShape 3"/>
          <p:cNvSpPr>
            <a:spLocks noChangeArrowheads="1"/>
          </p:cNvSpPr>
          <p:nvPr/>
        </p:nvSpPr>
        <p:spPr bwMode="auto">
          <a:xfrm rot="56991899">
            <a:off x="2859881" y="2016919"/>
            <a:ext cx="576263" cy="504825"/>
          </a:xfrm>
          <a:prstGeom prst="chevron">
            <a:avLst>
              <a:gd name="adj" fmla="val 285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6164" name="AutoShape 4"/>
          <p:cNvSpPr>
            <a:spLocks noChangeArrowheads="1"/>
          </p:cNvSpPr>
          <p:nvPr/>
        </p:nvSpPr>
        <p:spPr bwMode="auto">
          <a:xfrm rot="18989892">
            <a:off x="6391275" y="2063750"/>
            <a:ext cx="576263" cy="504825"/>
          </a:xfrm>
          <a:prstGeom prst="chevron">
            <a:avLst>
              <a:gd name="adj" fmla="val 285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925763" y="2073275"/>
            <a:ext cx="3816350" cy="26463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6166" name="Oval 6"/>
          <p:cNvSpPr>
            <a:spLocks noChangeArrowheads="1"/>
          </p:cNvSpPr>
          <p:nvPr/>
        </p:nvSpPr>
        <p:spPr bwMode="auto">
          <a:xfrm>
            <a:off x="2981325" y="2076450"/>
            <a:ext cx="3719513" cy="25781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568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aseline="-25000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 flipH="1">
            <a:off x="3198813" y="2135188"/>
            <a:ext cx="3278187" cy="18907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57647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76168" name="AutoShape 8"/>
          <p:cNvSpPr>
            <a:spLocks noChangeArrowheads="1"/>
          </p:cNvSpPr>
          <p:nvPr/>
        </p:nvSpPr>
        <p:spPr bwMode="auto">
          <a:xfrm>
            <a:off x="2133600" y="4800600"/>
            <a:ext cx="1905000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Athletic Teams</a:t>
            </a:r>
            <a:endParaRPr lang="en-US"/>
          </a:p>
        </p:txBody>
      </p:sp>
      <p:sp>
        <p:nvSpPr>
          <p:cNvPr id="476169" name="AutoShape 9"/>
          <p:cNvSpPr>
            <a:spLocks noChangeArrowheads="1"/>
          </p:cNvSpPr>
          <p:nvPr/>
        </p:nvSpPr>
        <p:spPr bwMode="auto">
          <a:xfrm>
            <a:off x="6400800" y="381000"/>
            <a:ext cx="2362200" cy="1439863"/>
          </a:xfrm>
          <a:prstGeom prst="roundRect">
            <a:avLst>
              <a:gd name="adj" fmla="val 142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School </a:t>
            </a:r>
          </a:p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Clubs</a:t>
            </a:r>
            <a:endParaRPr lang="en-US" sz="2400"/>
          </a:p>
        </p:txBody>
      </p:sp>
      <p:sp>
        <p:nvSpPr>
          <p:cNvPr id="476170" name="AutoShape 10"/>
          <p:cNvSpPr>
            <a:spLocks noChangeArrowheads="1"/>
          </p:cNvSpPr>
          <p:nvPr/>
        </p:nvSpPr>
        <p:spPr bwMode="auto">
          <a:xfrm>
            <a:off x="1066800" y="381000"/>
            <a:ext cx="2362200" cy="13636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Cheerleading/</a:t>
            </a:r>
          </a:p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Dance/</a:t>
            </a:r>
          </a:p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Poms</a:t>
            </a:r>
            <a:endParaRPr lang="en-US"/>
          </a:p>
        </p:txBody>
      </p:sp>
      <p:sp>
        <p:nvSpPr>
          <p:cNvPr id="476171" name="AutoShape 11"/>
          <p:cNvSpPr>
            <a:spLocks noChangeArrowheads="1"/>
          </p:cNvSpPr>
          <p:nvPr/>
        </p:nvSpPr>
        <p:spPr bwMode="auto">
          <a:xfrm>
            <a:off x="5943600" y="4800600"/>
            <a:ext cx="1905000" cy="14398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Service </a:t>
            </a:r>
          </a:p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Clubs</a:t>
            </a:r>
            <a:endParaRPr lang="en-US" sz="2400"/>
          </a:p>
        </p:txBody>
      </p:sp>
      <p:sp>
        <p:nvSpPr>
          <p:cNvPr id="476172" name="AutoShape 12"/>
          <p:cNvSpPr>
            <a:spLocks noChangeArrowheads="1"/>
          </p:cNvSpPr>
          <p:nvPr/>
        </p:nvSpPr>
        <p:spPr bwMode="auto">
          <a:xfrm>
            <a:off x="838200" y="2590800"/>
            <a:ext cx="1981200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School Plays/</a:t>
            </a:r>
          </a:p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Musicals</a:t>
            </a:r>
            <a:endParaRPr lang="en-US"/>
          </a:p>
        </p:txBody>
      </p:sp>
      <p:sp>
        <p:nvSpPr>
          <p:cNvPr id="476173" name="AutoShape 13"/>
          <p:cNvSpPr>
            <a:spLocks noChangeArrowheads="1"/>
          </p:cNvSpPr>
          <p:nvPr/>
        </p:nvSpPr>
        <p:spPr bwMode="auto">
          <a:xfrm>
            <a:off x="7010400" y="2590800"/>
            <a:ext cx="1905000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ea typeface="굴림" charset="-127"/>
              </a:rPr>
              <a:t>Class Boards</a:t>
            </a:r>
            <a:endParaRPr lang="en-US"/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2895600" y="2667000"/>
            <a:ext cx="403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</a:rPr>
              <a:t>Extracurricular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0055979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gray">
          <a:xfrm>
            <a:off x="1905000" y="1524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6000" b="1" dirty="0">
                <a:solidFill>
                  <a:schemeClr val="bg2"/>
                </a:solidFill>
                <a:ea typeface="굴림" charset="-127"/>
              </a:rPr>
              <a:t>Questions?</a:t>
            </a:r>
            <a:r>
              <a:rPr lang="en-US" altLang="ko-KR" sz="4800" b="1" dirty="0">
                <a:solidFill>
                  <a:srgbClr val="FF0000"/>
                </a:solidFill>
                <a:ea typeface="굴림" charset="-127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4000" b="1" dirty="0">
              <a:solidFill>
                <a:srgbClr val="FF0000"/>
              </a:solidFill>
              <a:ea typeface="굴림" charset="-127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4000" b="1" dirty="0">
                <a:solidFill>
                  <a:srgbClr val="FF0000"/>
                </a:solidFill>
                <a:ea typeface="굴림" charset="-127"/>
              </a:rPr>
              <a:t>Break-Out Sessions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4000" b="1" dirty="0">
                <a:solidFill>
                  <a:srgbClr val="FF0000"/>
                </a:solidFill>
                <a:ea typeface="굴림" charset="-127"/>
              </a:rPr>
              <a:t> Visual Arts 301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4000" b="1" dirty="0">
                <a:solidFill>
                  <a:srgbClr val="FF0000"/>
                </a:solidFill>
                <a:ea typeface="굴림" charset="-127"/>
              </a:rPr>
              <a:t>Performing Arts 803 </a:t>
            </a:r>
            <a:r>
              <a:rPr lang="en-US" altLang="ko-KR" sz="2000" b="1" dirty="0">
                <a:solidFill>
                  <a:srgbClr val="FF0000"/>
                </a:solidFill>
                <a:ea typeface="굴림" charset="-127"/>
              </a:rPr>
              <a:t>(Dance Studio)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4000" b="1" dirty="0">
                <a:solidFill>
                  <a:srgbClr val="FF0000"/>
                </a:solidFill>
                <a:ea typeface="굴림" charset="-127"/>
              </a:rPr>
              <a:t>Humanities Remain </a:t>
            </a:r>
            <a:r>
              <a:rPr lang="en-US" altLang="ko-KR" sz="4000" b="1">
                <a:solidFill>
                  <a:srgbClr val="FF0000"/>
                </a:solidFill>
                <a:ea typeface="굴림" charset="-127"/>
              </a:rPr>
              <a:t>in Auditorium        All </a:t>
            </a:r>
            <a:r>
              <a:rPr lang="en-US" altLang="ko-KR" sz="4000" b="1" dirty="0">
                <a:solidFill>
                  <a:srgbClr val="FF0000"/>
                </a:solidFill>
                <a:ea typeface="굴림" charset="-127"/>
              </a:rPr>
              <a:t>Others in Cafeteria!</a:t>
            </a:r>
            <a:endParaRPr lang="en-US" altLang="ko-KR" sz="4000" b="1" dirty="0">
              <a:solidFill>
                <a:schemeClr val="bg2"/>
              </a:solidFill>
              <a:ea typeface="굴림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362075"/>
          </a:xfrm>
        </p:spPr>
        <p:txBody>
          <a:bodyPr/>
          <a:lstStyle/>
          <a:p>
            <a:r>
              <a:rPr lang="en-US" dirty="0"/>
              <a:t>Please Visit: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772400" cy="3352800"/>
          </a:xfrm>
        </p:spPr>
        <p:txBody>
          <a:bodyPr/>
          <a:lstStyle/>
          <a:p>
            <a:endParaRPr lang="en-US" sz="4800" dirty="0">
              <a:hlinkClick r:id="rId2"/>
            </a:endParaRPr>
          </a:p>
          <a:p>
            <a:endParaRPr lang="en-US" sz="4800" dirty="0">
              <a:hlinkClick r:id="rId2"/>
            </a:endParaRPr>
          </a:p>
          <a:p>
            <a:endParaRPr lang="en-US" sz="4800" dirty="0">
              <a:hlinkClick r:id="rId2"/>
            </a:endParaRPr>
          </a:p>
          <a:p>
            <a:endParaRPr lang="en-US" sz="4800" dirty="0">
              <a:hlinkClick r:id="rId2"/>
            </a:endParaRPr>
          </a:p>
          <a:p>
            <a:endParaRPr lang="en-US" sz="4800" dirty="0">
              <a:hlinkClick r:id="rId2"/>
            </a:endParaRPr>
          </a:p>
          <a:p>
            <a:endParaRPr lang="en-US" sz="4800" dirty="0">
              <a:hlinkClick r:id="rId2"/>
            </a:endParaRPr>
          </a:p>
          <a:p>
            <a:r>
              <a:rPr lang="en-US" sz="4800" dirty="0">
                <a:hlinkClick r:id="rId2"/>
              </a:rPr>
              <a:t>www.chs.hcpss.org</a:t>
            </a:r>
            <a:endParaRPr lang="en-US" sz="4800" dirty="0"/>
          </a:p>
          <a:p>
            <a:r>
              <a:rPr lang="en-US" sz="4800" dirty="0"/>
              <a:t>Follow us on twitter </a:t>
            </a:r>
          </a:p>
          <a:p>
            <a:r>
              <a:rPr lang="en-US" sz="4800" dirty="0"/>
              <a:t>        @</a:t>
            </a:r>
            <a:r>
              <a:rPr lang="en-US" sz="4800" dirty="0" err="1"/>
              <a:t>hcpss_chs</a:t>
            </a:r>
            <a:endParaRPr lang="en-US" sz="4800" dirty="0"/>
          </a:p>
        </p:txBody>
      </p:sp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460296"/>
            <a:ext cx="1066800" cy="1249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bg1"/>
                </a:solidFill>
              </a:rPr>
              <a:t>What are the graduation requirements for the class of 2022?</a:t>
            </a:r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71800" y="914400"/>
            <a:ext cx="3581400" cy="830263"/>
          </a:xfrm>
          <a:prstGeom prst="rect">
            <a:avLst/>
          </a:prstGeom>
          <a:noFill/>
          <a:ln w="254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</a:rPr>
              <a:t> Question 1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7" descr="Screen shot 2010-12-05 a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819400"/>
            <a:ext cx="19812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 flipH="1" flipV="1">
            <a:off x="4648200" y="4267200"/>
            <a:ext cx="2305050" cy="863600"/>
          </a:xfrm>
          <a:prstGeom prst="curvedDownArrow">
            <a:avLst>
              <a:gd name="adj1" fmla="val 35440"/>
              <a:gd name="adj2" fmla="val 88822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 flipV="1">
            <a:off x="2438400" y="4267200"/>
            <a:ext cx="2303463" cy="863600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 flipH="1">
            <a:off x="4495800" y="1905000"/>
            <a:ext cx="2305050" cy="1008063"/>
          </a:xfrm>
          <a:prstGeom prst="curvedDownArrow">
            <a:avLst>
              <a:gd name="adj1" fmla="val 30361"/>
              <a:gd name="adj2" fmla="val 76093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2362200" y="1905000"/>
            <a:ext cx="2303463" cy="1008063"/>
          </a:xfrm>
          <a:prstGeom prst="curvedDownArrow">
            <a:avLst>
              <a:gd name="adj1" fmla="val 30340"/>
              <a:gd name="adj2" fmla="val 76041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7" name="Group 43"/>
          <p:cNvGrpSpPr>
            <a:grpSpLocks/>
          </p:cNvGrpSpPr>
          <p:nvPr/>
        </p:nvGrpSpPr>
        <p:grpSpPr bwMode="auto">
          <a:xfrm>
            <a:off x="304800" y="3962400"/>
            <a:ext cx="3657600" cy="2362200"/>
            <a:chOff x="884" y="2347"/>
            <a:chExt cx="1134" cy="993"/>
          </a:xfrm>
        </p:grpSpPr>
        <p:grpSp>
          <p:nvGrpSpPr>
            <p:cNvPr id="20506" name="Group 12"/>
            <p:cNvGrpSpPr>
              <a:grpSpLocks/>
            </p:cNvGrpSpPr>
            <p:nvPr/>
          </p:nvGrpSpPr>
          <p:grpSpPr bwMode="auto">
            <a:xfrm>
              <a:off x="884" y="2347"/>
              <a:ext cx="1134" cy="993"/>
              <a:chOff x="868" y="1477"/>
              <a:chExt cx="4251" cy="2141"/>
            </a:xfrm>
          </p:grpSpPr>
          <p:sp>
            <p:nvSpPr>
              <p:cNvPr id="20509" name="Oval 13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Oval 14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07" name="Oval 15"/>
            <p:cNvSpPr>
              <a:spLocks noChangeArrowheads="1"/>
            </p:cNvSpPr>
            <p:nvPr/>
          </p:nvSpPr>
          <p:spPr bwMode="auto">
            <a:xfrm flipH="1">
              <a:off x="975" y="2448"/>
              <a:ext cx="953" cy="79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508" name="Rectangle 17"/>
            <p:cNvSpPr>
              <a:spLocks noChangeArrowheads="1"/>
            </p:cNvSpPr>
            <p:nvPr/>
          </p:nvSpPr>
          <p:spPr bwMode="auto">
            <a:xfrm>
              <a:off x="1065" y="2675"/>
              <a:ext cx="77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ea typeface="굴림" charset="-127"/>
                </a:rPr>
                <a:t>High School Assessments</a:t>
              </a:r>
              <a:endParaRPr lang="en-US" sz="2800" b="1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20488" name="Group 44"/>
          <p:cNvGrpSpPr>
            <a:grpSpLocks/>
          </p:cNvGrpSpPr>
          <p:nvPr/>
        </p:nvGrpSpPr>
        <p:grpSpPr bwMode="auto">
          <a:xfrm>
            <a:off x="5105400" y="609600"/>
            <a:ext cx="3806825" cy="2359025"/>
            <a:chOff x="3650" y="1213"/>
            <a:chExt cx="1134" cy="993"/>
          </a:xfrm>
        </p:grpSpPr>
        <p:grpSp>
          <p:nvGrpSpPr>
            <p:cNvPr id="20501" name="Group 20"/>
            <p:cNvGrpSpPr>
              <a:grpSpLocks/>
            </p:cNvGrpSpPr>
            <p:nvPr/>
          </p:nvGrpSpPr>
          <p:grpSpPr bwMode="auto">
            <a:xfrm>
              <a:off x="3650" y="1213"/>
              <a:ext cx="1134" cy="993"/>
              <a:chOff x="868" y="1477"/>
              <a:chExt cx="4251" cy="2141"/>
            </a:xfrm>
          </p:grpSpPr>
          <p:sp>
            <p:nvSpPr>
              <p:cNvPr id="20504" name="Oval 21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Oval 22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02" name="Oval 23"/>
            <p:cNvSpPr>
              <a:spLocks noChangeArrowheads="1"/>
            </p:cNvSpPr>
            <p:nvPr/>
          </p:nvSpPr>
          <p:spPr bwMode="auto">
            <a:xfrm flipH="1">
              <a:off x="3740" y="1304"/>
              <a:ext cx="953" cy="79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503" name="Rectangle 25"/>
            <p:cNvSpPr>
              <a:spLocks noChangeArrowheads="1"/>
            </p:cNvSpPr>
            <p:nvPr/>
          </p:nvSpPr>
          <p:spPr bwMode="auto">
            <a:xfrm>
              <a:off x="3832" y="1530"/>
              <a:ext cx="77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ea typeface="굴림" charset="-127"/>
                </a:rPr>
                <a:t>Service Learning</a:t>
              </a:r>
              <a:endParaRPr lang="en-US" sz="2800" b="1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20489" name="Group 42"/>
          <p:cNvGrpSpPr>
            <a:grpSpLocks/>
          </p:cNvGrpSpPr>
          <p:nvPr/>
        </p:nvGrpSpPr>
        <p:grpSpPr bwMode="auto">
          <a:xfrm>
            <a:off x="0" y="609600"/>
            <a:ext cx="3886200" cy="2435225"/>
            <a:chOff x="884" y="1213"/>
            <a:chExt cx="1134" cy="993"/>
          </a:xfrm>
        </p:grpSpPr>
        <p:grpSp>
          <p:nvGrpSpPr>
            <p:cNvPr id="20496" name="Group 28"/>
            <p:cNvGrpSpPr>
              <a:grpSpLocks/>
            </p:cNvGrpSpPr>
            <p:nvPr/>
          </p:nvGrpSpPr>
          <p:grpSpPr bwMode="auto">
            <a:xfrm>
              <a:off x="884" y="1213"/>
              <a:ext cx="1134" cy="993"/>
              <a:chOff x="868" y="1477"/>
              <a:chExt cx="4251" cy="2141"/>
            </a:xfrm>
          </p:grpSpPr>
          <p:sp>
            <p:nvSpPr>
              <p:cNvPr id="20499" name="Oval 29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Oval 30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7" name="Oval 31"/>
            <p:cNvSpPr>
              <a:spLocks noChangeArrowheads="1"/>
            </p:cNvSpPr>
            <p:nvPr/>
          </p:nvSpPr>
          <p:spPr bwMode="auto">
            <a:xfrm flipH="1">
              <a:off x="975" y="1304"/>
              <a:ext cx="953" cy="79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498" name="Rectangle 33"/>
            <p:cNvSpPr>
              <a:spLocks noChangeArrowheads="1"/>
            </p:cNvSpPr>
            <p:nvPr/>
          </p:nvSpPr>
          <p:spPr bwMode="auto">
            <a:xfrm>
              <a:off x="1065" y="1525"/>
              <a:ext cx="771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ea typeface="굴림" charset="-127"/>
                </a:rPr>
                <a:t>Credit Requirements</a:t>
              </a:r>
              <a:endParaRPr lang="en-US" sz="2800" b="1" baseline="-2500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20490" name="Group 45"/>
          <p:cNvGrpSpPr>
            <a:grpSpLocks/>
          </p:cNvGrpSpPr>
          <p:nvPr/>
        </p:nvGrpSpPr>
        <p:grpSpPr bwMode="auto">
          <a:xfrm>
            <a:off x="5410200" y="3962400"/>
            <a:ext cx="3505200" cy="2362200"/>
            <a:chOff x="3648" y="2352"/>
            <a:chExt cx="1134" cy="993"/>
          </a:xfrm>
        </p:grpSpPr>
        <p:grpSp>
          <p:nvGrpSpPr>
            <p:cNvPr id="20491" name="Group 36"/>
            <p:cNvGrpSpPr>
              <a:grpSpLocks/>
            </p:cNvGrpSpPr>
            <p:nvPr/>
          </p:nvGrpSpPr>
          <p:grpSpPr bwMode="auto">
            <a:xfrm>
              <a:off x="3648" y="2352"/>
              <a:ext cx="1134" cy="993"/>
              <a:chOff x="868" y="1477"/>
              <a:chExt cx="4251" cy="2141"/>
            </a:xfrm>
          </p:grpSpPr>
          <p:sp>
            <p:nvSpPr>
              <p:cNvPr id="20494" name="Oval 37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Oval 38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2" name="Oval 39"/>
            <p:cNvSpPr>
              <a:spLocks noChangeArrowheads="1"/>
            </p:cNvSpPr>
            <p:nvPr/>
          </p:nvSpPr>
          <p:spPr bwMode="auto">
            <a:xfrm flipH="1">
              <a:off x="3738" y="2443"/>
              <a:ext cx="953" cy="79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493" name="Rectangle 41"/>
            <p:cNvSpPr>
              <a:spLocks noChangeArrowheads="1"/>
            </p:cNvSpPr>
            <p:nvPr/>
          </p:nvSpPr>
          <p:spPr bwMode="auto">
            <a:xfrm>
              <a:off x="3832" y="2664"/>
              <a:ext cx="77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>
                  <a:solidFill>
                    <a:schemeClr val="bg1"/>
                  </a:solidFill>
                  <a:ea typeface="굴림" charset="-127"/>
                </a:rPr>
                <a:t>Career Preparation</a:t>
              </a:r>
              <a:endParaRPr lang="en-US" sz="2800" b="1" baseline="-25000">
                <a:solidFill>
                  <a:schemeClr val="bg1"/>
                </a:solidFill>
                <a:ea typeface="굴림" charset="-127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998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19336"/>
              </p:ext>
            </p:extLst>
          </p:nvPr>
        </p:nvGraphicFramePr>
        <p:xfrm>
          <a:off x="304800" y="1676400"/>
          <a:ext cx="8458200" cy="4495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 credits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Health - 9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1/2 credit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Social Studies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 credits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Fine Arts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 credit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Mathematics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 credits</a:t>
                      </a: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must be enrolled in math all 4 years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Technology Ed.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 credit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Science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 credits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Program Choice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2 - 4 credits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Lifetime Fitness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1/2 credit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Electives</a:t>
                      </a:r>
                    </a:p>
                  </a:txBody>
                  <a:tcPr marR="0" marT="0" marB="0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2938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1 - 3 credits</a:t>
                      </a:r>
                    </a:p>
                  </a:txBody>
                  <a:tcPr marL="31" marR="31" marT="31" marB="3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68" name="Rectangle 84"/>
          <p:cNvSpPr>
            <a:spLocks noChangeArrowheads="1"/>
          </p:cNvSpPr>
          <p:nvPr/>
        </p:nvSpPr>
        <p:spPr bwMode="auto">
          <a:xfrm>
            <a:off x="1447800" y="381000"/>
            <a:ext cx="6477000" cy="830263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</a:rPr>
              <a:t> Credit Requirements </a:t>
            </a:r>
            <a:endParaRPr lang="en-US" sz="4800">
              <a:solidFill>
                <a:srgbClr val="0C107E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056438" cy="798512"/>
          </a:xfrm>
        </p:spPr>
        <p:txBody>
          <a:bodyPr/>
          <a:lstStyle/>
          <a:p>
            <a:r>
              <a:rPr lang="en-US" b="1" dirty="0"/>
              <a:t>Assessment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066800"/>
            <a:ext cx="7488237" cy="5330825"/>
          </a:xfrm>
        </p:spPr>
        <p:txBody>
          <a:bodyPr/>
          <a:lstStyle/>
          <a:p>
            <a:r>
              <a:rPr lang="en-US" dirty="0"/>
              <a:t>Students entering High School as a 9</a:t>
            </a:r>
            <a:r>
              <a:rPr lang="en-US" baseline="30000" dirty="0"/>
              <a:t>th</a:t>
            </a:r>
            <a:r>
              <a:rPr lang="en-US" dirty="0"/>
              <a:t> grader in the fall of 2018 must pass the following assessments:</a:t>
            </a:r>
          </a:p>
          <a:p>
            <a:endParaRPr lang="en-US" dirty="0"/>
          </a:p>
          <a:p>
            <a:pPr lvl="1"/>
            <a:r>
              <a:rPr lang="en-US" dirty="0"/>
              <a:t>Algebra I PARCC</a:t>
            </a:r>
          </a:p>
          <a:p>
            <a:pPr lvl="1"/>
            <a:r>
              <a:rPr lang="en-US" dirty="0"/>
              <a:t>English 10 PARCC</a:t>
            </a:r>
          </a:p>
          <a:p>
            <a:pPr lvl="1"/>
            <a:r>
              <a:rPr lang="en-US" dirty="0"/>
              <a:t>Maryland Integrated Science Assessment (MISA)</a:t>
            </a:r>
          </a:p>
          <a:p>
            <a:pPr lvl="1"/>
            <a:r>
              <a:rPr lang="en-US" dirty="0"/>
              <a:t>Government HSA</a:t>
            </a:r>
          </a:p>
          <a:p>
            <a:pPr lvl="1">
              <a:buNone/>
            </a:pPr>
            <a:r>
              <a:rPr lang="en-US" dirty="0"/>
              <a:t>* Your student may have already passed the Algebra I PARCC if they took the course in middle school</a:t>
            </a:r>
          </a:p>
          <a:p>
            <a:pPr lvl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056438" cy="2017712"/>
          </a:xfrm>
        </p:spPr>
        <p:txBody>
          <a:bodyPr/>
          <a:lstStyle/>
          <a:p>
            <a:r>
              <a:rPr lang="en-US" cap="small" dirty="0"/>
              <a:t>High School Science Transition</a:t>
            </a:r>
            <a:br>
              <a:rPr lang="en-US" cap="small" dirty="0"/>
            </a:br>
            <a:r>
              <a:rPr lang="en-US" cap="small" dirty="0"/>
              <a:t>Curriculum and Assessments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lh5.googleusercontent.com/f15vsEgI1XjJJ920kW3Wudy98VjX-Hb-o0tIeDul8g4ISW5-wDsz6eZKAXpB3i978_716hlbcbSWK6Ls08CSFBpYaS1TbdBE-v3AGkir4ltD_SiIAuu8XR8hhex5gX9sTYJFLTxoDA6rAQT4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2" y="1828800"/>
            <a:ext cx="7488237" cy="42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79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0">
      <a:dk1>
        <a:srgbClr val="4D4D4D"/>
      </a:dk1>
      <a:lt1>
        <a:srgbClr val="FFFFFF"/>
      </a:lt1>
      <a:dk2>
        <a:srgbClr val="4D4D4D"/>
      </a:dk2>
      <a:lt2>
        <a:srgbClr val="18191C"/>
      </a:lt2>
      <a:accent1>
        <a:srgbClr val="1F2229"/>
      </a:accent1>
      <a:accent2>
        <a:srgbClr val="3B4A61"/>
      </a:accent2>
      <a:accent3>
        <a:srgbClr val="FFFFFF"/>
      </a:accent3>
      <a:accent4>
        <a:srgbClr val="404040"/>
      </a:accent4>
      <a:accent5>
        <a:srgbClr val="ABABAC"/>
      </a:accent5>
      <a:accent6>
        <a:srgbClr val="354257"/>
      </a:accent6>
      <a:hlink>
        <a:srgbClr val="718CA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1F3F6F"/>
        </a:accent1>
        <a:accent2>
          <a:srgbClr val="3C68A2"/>
        </a:accent2>
        <a:accent3>
          <a:srgbClr val="FFFFFF"/>
        </a:accent3>
        <a:accent4>
          <a:srgbClr val="404040"/>
        </a:accent4>
        <a:accent5>
          <a:srgbClr val="ABAFBB"/>
        </a:accent5>
        <a:accent6>
          <a:srgbClr val="355E92"/>
        </a:accent6>
        <a:hlink>
          <a:srgbClr val="2852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82828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4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C6CC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737373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FF"/>
        </a:accent3>
        <a:accent4>
          <a:srgbClr val="404040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111111"/>
        </a:dk1>
        <a:lt1>
          <a:srgbClr val="FFFFFF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FF"/>
        </a:accent3>
        <a:accent4>
          <a:srgbClr val="0D0D0D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111111"/>
        </a:dk1>
        <a:lt1>
          <a:srgbClr val="FFFF00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AA"/>
        </a:accent3>
        <a:accent4>
          <a:srgbClr val="0D0D0D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1352</Words>
  <Application>Microsoft Office PowerPoint</Application>
  <PresentationFormat>On-screen Show (4:3)</PresentationFormat>
  <Paragraphs>345</Paragraphs>
  <Slides>43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template</vt:lpstr>
      <vt:lpstr>High School  101</vt:lpstr>
      <vt:lpstr>Principal</vt:lpstr>
      <vt:lpstr>Agenda</vt:lpstr>
      <vt:lpstr> Student Services ITL &amp; 9th grade Counselor </vt:lpstr>
      <vt:lpstr>What are the graduation requirements for the class of 2022?</vt:lpstr>
      <vt:lpstr>PowerPoint Presentation</vt:lpstr>
      <vt:lpstr>PowerPoint Presentation</vt:lpstr>
      <vt:lpstr>Assessment Requirements</vt:lpstr>
      <vt:lpstr>High School Science Transition Curriculum and Assessments </vt:lpstr>
      <vt:lpstr>Maryland Integrated Science Assessment (MISA)  </vt:lpstr>
      <vt:lpstr>HS Science Curriculum </vt:lpstr>
      <vt:lpstr>NEW: Science Curriculum </vt:lpstr>
      <vt:lpstr>How does my child select classes?</vt:lpstr>
      <vt:lpstr>PowerPoint Presentation</vt:lpstr>
      <vt:lpstr>PowerPoint Presentation</vt:lpstr>
      <vt:lpstr>What is my role in the course selection process?</vt:lpstr>
      <vt:lpstr>PowerPoint Presentation</vt:lpstr>
      <vt:lpstr>PowerPoint Presentation</vt:lpstr>
      <vt:lpstr>What is a typical academic schedule for a ninth grade student?</vt:lpstr>
      <vt:lpstr>PowerPoint Presentation</vt:lpstr>
      <vt:lpstr>PowerPoint Presentation</vt:lpstr>
      <vt:lpstr>PowerPoint Presentation</vt:lpstr>
      <vt:lpstr>PowerPoint Presentation</vt:lpstr>
      <vt:lpstr>Program offerings:</vt:lpstr>
      <vt:lpstr>What are the Career Academy options?</vt:lpstr>
      <vt:lpstr>Career Academies at Centennial</vt:lpstr>
      <vt:lpstr>Mrs. Rebecca Clark  </vt:lpstr>
      <vt:lpstr>PowerPoint Presentation</vt:lpstr>
      <vt:lpstr>PowerPoint Presentation</vt:lpstr>
      <vt:lpstr>Fine Arts Audition Dates</vt:lpstr>
      <vt:lpstr>Assistant Principal</vt:lpstr>
      <vt:lpstr>What does the high school schedule look like?</vt:lpstr>
      <vt:lpstr>PowerPoint Presentation</vt:lpstr>
      <vt:lpstr>PowerPoint Presentation</vt:lpstr>
      <vt:lpstr>Assistant Principal</vt:lpstr>
      <vt:lpstr>What is the attendance policy for high school students?</vt:lpstr>
      <vt:lpstr>PowerPoint Presentation</vt:lpstr>
      <vt:lpstr>What is academic eligibility?</vt:lpstr>
      <vt:lpstr>PowerPoint Presentation</vt:lpstr>
      <vt:lpstr>What are some other important aspects of high school?</vt:lpstr>
      <vt:lpstr>PowerPoint Presentation</vt:lpstr>
      <vt:lpstr>PowerPoint Presentation</vt:lpstr>
      <vt:lpstr>Please Visit: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Jennifer A. McKechnie</cp:lastModifiedBy>
  <cp:revision>244</cp:revision>
  <cp:lastPrinted>2018-01-09T20:16:04Z</cp:lastPrinted>
  <dcterms:created xsi:type="dcterms:W3CDTF">2015-01-05T13:02:56Z</dcterms:created>
  <dcterms:modified xsi:type="dcterms:W3CDTF">2018-01-10T19:46:41Z</dcterms:modified>
</cp:coreProperties>
</file>