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09" r:id="rId2"/>
    <p:sldMasterId id="2147483764" r:id="rId3"/>
    <p:sldMasterId id="2147483755" r:id="rId4"/>
    <p:sldMasterId id="2147483775" r:id="rId5"/>
    <p:sldMasterId id="2147483778" r:id="rId6"/>
    <p:sldMasterId id="2147483780" r:id="rId7"/>
  </p:sldMasterIdLst>
  <p:notesMasterIdLst>
    <p:notesMasterId r:id="rId34"/>
  </p:notesMasterIdLst>
  <p:handoutMasterIdLst>
    <p:handoutMasterId r:id="rId35"/>
  </p:handoutMasterIdLst>
  <p:sldIdLst>
    <p:sldId id="398" r:id="rId8"/>
    <p:sldId id="349" r:id="rId9"/>
    <p:sldId id="401" r:id="rId10"/>
    <p:sldId id="332" r:id="rId11"/>
    <p:sldId id="403" r:id="rId12"/>
    <p:sldId id="333" r:id="rId13"/>
    <p:sldId id="399" r:id="rId14"/>
    <p:sldId id="354" r:id="rId15"/>
    <p:sldId id="355" r:id="rId16"/>
    <p:sldId id="402" r:id="rId17"/>
    <p:sldId id="357" r:id="rId18"/>
    <p:sldId id="359" r:id="rId19"/>
    <p:sldId id="360" r:id="rId20"/>
    <p:sldId id="361" r:id="rId21"/>
    <p:sldId id="386" r:id="rId22"/>
    <p:sldId id="387" r:id="rId23"/>
    <p:sldId id="331" r:id="rId24"/>
    <p:sldId id="362" r:id="rId25"/>
    <p:sldId id="400" r:id="rId26"/>
    <p:sldId id="358" r:id="rId27"/>
    <p:sldId id="365" r:id="rId28"/>
    <p:sldId id="366" r:id="rId29"/>
    <p:sldId id="395" r:id="rId30"/>
    <p:sldId id="388" r:id="rId31"/>
    <p:sldId id="389" r:id="rId32"/>
    <p:sldId id="3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9D3"/>
    <a:srgbClr val="843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4" autoAdjust="0"/>
    <p:restoredTop sz="94464" autoAdjust="0"/>
  </p:normalViewPr>
  <p:slideViewPr>
    <p:cSldViewPr snapToGrid="0" snapToObjects="1">
      <p:cViewPr>
        <p:scale>
          <a:sx n="77" d="100"/>
          <a:sy n="77" d="100"/>
        </p:scale>
        <p:origin x="1104" y="464"/>
      </p:cViewPr>
      <p:guideLst>
        <p:guide orient="horz" pos="2160"/>
        <p:guide pos="3840"/>
      </p:guideLst>
    </p:cSldViewPr>
  </p:slideViewPr>
  <p:outlineViewPr>
    <p:cViewPr>
      <p:scale>
        <a:sx n="33" d="100"/>
        <a:sy n="33" d="100"/>
      </p:scale>
      <p:origin x="0" y="-20622"/>
    </p:cViewPr>
  </p:outlineViewPr>
  <p:notesTextViewPr>
    <p:cViewPr>
      <p:scale>
        <a:sx n="1" d="1"/>
        <a:sy n="1" d="1"/>
      </p:scale>
      <p:origin x="0" y="0"/>
    </p:cViewPr>
  </p:notesTextViewPr>
  <p:notesViewPr>
    <p:cSldViewPr snapToGrid="0" snapToObjects="1">
      <p:cViewPr varScale="1">
        <p:scale>
          <a:sx n="169" d="100"/>
          <a:sy n="169" d="100"/>
        </p:scale>
        <p:origin x="6568" y="19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1FF226-DC6E-CF46-9887-DE4AB70041F7}" type="datetimeFigureOut">
              <a:rPr lang="en-US" smtClean="0"/>
              <a:t>9/13/17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1DA3F-A467-A24A-8BE9-586F009792A9}" type="slidenum">
              <a:rPr lang="en-US" smtClean="0"/>
              <a:t>‹#›</a:t>
            </a:fld>
            <a:endParaRPr lang="en-US"/>
          </a:p>
        </p:txBody>
      </p:sp>
    </p:spTree>
    <p:extLst>
      <p:ext uri="{BB962C8B-B14F-4D97-AF65-F5344CB8AC3E}">
        <p14:creationId xmlns:p14="http://schemas.microsoft.com/office/powerpoint/2010/main" val="939615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8764C-90B5-DB43-8086-8AB00EB0C2C4}" type="datetimeFigureOut">
              <a:rPr lang="en-US" smtClean="0"/>
              <a:t>9/13/17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EC56D-A4BA-4A41-B0DB-BC0A1EBC2E62}" type="slidenum">
              <a:rPr lang="en-US" smtClean="0"/>
              <a:t>‹#›</a:t>
            </a:fld>
            <a:endParaRPr lang="en-US"/>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1</a:t>
            </a:fld>
            <a:endParaRPr lang="en-US"/>
          </a:p>
        </p:txBody>
      </p:sp>
    </p:spTree>
    <p:extLst>
      <p:ext uri="{BB962C8B-B14F-4D97-AF65-F5344CB8AC3E}">
        <p14:creationId xmlns:p14="http://schemas.microsoft.com/office/powerpoint/2010/main" val="215466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2</a:t>
            </a:fld>
            <a:endParaRPr lang="en-US"/>
          </a:p>
        </p:txBody>
      </p:sp>
    </p:spTree>
    <p:extLst>
      <p:ext uri="{BB962C8B-B14F-4D97-AF65-F5344CB8AC3E}">
        <p14:creationId xmlns:p14="http://schemas.microsoft.com/office/powerpoint/2010/main" val="2477695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3</a:t>
            </a:fld>
            <a:endParaRPr lang="en-US"/>
          </a:p>
        </p:txBody>
      </p:sp>
    </p:spTree>
    <p:extLst>
      <p:ext uri="{BB962C8B-B14F-4D97-AF65-F5344CB8AC3E}">
        <p14:creationId xmlns:p14="http://schemas.microsoft.com/office/powerpoint/2010/main" val="412518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4</a:t>
            </a:fld>
            <a:endParaRPr lang="en-US"/>
          </a:p>
        </p:txBody>
      </p:sp>
    </p:spTree>
    <p:extLst>
      <p:ext uri="{BB962C8B-B14F-4D97-AF65-F5344CB8AC3E}">
        <p14:creationId xmlns:p14="http://schemas.microsoft.com/office/powerpoint/2010/main" val="197182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5</a:t>
            </a:fld>
            <a:endParaRPr lang="en-US"/>
          </a:p>
        </p:txBody>
      </p:sp>
    </p:spTree>
    <p:extLst>
      <p:ext uri="{BB962C8B-B14F-4D97-AF65-F5344CB8AC3E}">
        <p14:creationId xmlns:p14="http://schemas.microsoft.com/office/powerpoint/2010/main" val="232363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t>6</a:t>
            </a:fld>
            <a:endParaRPr lang="en-US"/>
          </a:p>
        </p:txBody>
      </p:sp>
    </p:spTree>
    <p:extLst>
      <p:ext uri="{BB962C8B-B14F-4D97-AF65-F5344CB8AC3E}">
        <p14:creationId xmlns:p14="http://schemas.microsoft.com/office/powerpoint/2010/main" val="149691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7</a:t>
            </a:fld>
            <a:endParaRPr lang="en-US"/>
          </a:p>
        </p:txBody>
      </p:sp>
    </p:spTree>
    <p:extLst>
      <p:ext uri="{BB962C8B-B14F-4D97-AF65-F5344CB8AC3E}">
        <p14:creationId xmlns:p14="http://schemas.microsoft.com/office/powerpoint/2010/main" val="168686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8</a:t>
            </a:fld>
            <a:endParaRPr lang="en-US"/>
          </a:p>
        </p:txBody>
      </p:sp>
    </p:spTree>
    <p:extLst>
      <p:ext uri="{BB962C8B-B14F-4D97-AF65-F5344CB8AC3E}">
        <p14:creationId xmlns:p14="http://schemas.microsoft.com/office/powerpoint/2010/main" val="136045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9</a:t>
            </a:fld>
            <a:endParaRPr lang="en-US"/>
          </a:p>
        </p:txBody>
      </p:sp>
    </p:spTree>
    <p:extLst>
      <p:ext uri="{BB962C8B-B14F-4D97-AF65-F5344CB8AC3E}">
        <p14:creationId xmlns:p14="http://schemas.microsoft.com/office/powerpoint/2010/main" val="146330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smtClean="0"/>
              <a:t>Presentation Title</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Text Placeholder 21"/>
          <p:cNvSpPr>
            <a:spLocks noGrp="1"/>
          </p:cNvSpPr>
          <p:nvPr>
            <p:ph type="body" sz="quarter" idx="12" hasCustomPrompt="1"/>
          </p:nvPr>
        </p:nvSpPr>
        <p:spPr>
          <a:xfrm>
            <a:off x="464773" y="50477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smtClean="0"/>
              <a:t>Date</a:t>
            </a:r>
            <a:endParaRPr lang="en-US" dirty="0"/>
          </a:p>
        </p:txBody>
      </p:sp>
      <p:pic>
        <p:nvPicPr>
          <p:cNvPr id="10" name="Picture 9" descr="CB16029_PPTTemplates_TitleAndDividers_AP-04.jpg"/>
          <p:cNvPicPr>
            <a:picLocks noChangeAspect="1"/>
          </p:cNvPicPr>
          <p:nvPr userDrawn="1"/>
        </p:nvPicPr>
        <p:blipFill rotWithShape="1">
          <a:blip r:embed="rId2">
            <a:extLst>
              <a:ext uri="{28A0092B-C50C-407E-A947-70E740481C1C}">
                <a14:useLocalDpi xmlns:a14="http://schemas.microsoft.com/office/drawing/2010/main" val="0"/>
              </a:ext>
            </a:extLst>
          </a:blip>
          <a:srcRect l="46428"/>
          <a:stretch/>
        </p:blipFill>
        <p:spPr>
          <a:xfrm>
            <a:off x="5660570" y="0"/>
            <a:ext cx="6531429" cy="6854430"/>
          </a:xfrm>
          <a:prstGeom prst="rect">
            <a:avLst/>
          </a:prstGeom>
        </p:spPr>
      </p:pic>
    </p:spTree>
    <p:extLst>
      <p:ext uri="{BB962C8B-B14F-4D97-AF65-F5344CB8AC3E}">
        <p14:creationId xmlns:p14="http://schemas.microsoft.com/office/powerpoint/2010/main" val="8733542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621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7326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276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22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28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2134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083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23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182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Tree>
    <p:extLst>
      <p:ext uri="{BB962C8B-B14F-4D97-AF65-F5344CB8AC3E}">
        <p14:creationId xmlns:p14="http://schemas.microsoft.com/office/powerpoint/2010/main" val="395227861"/>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smtClean="0"/>
              <a:t>Presentation Title</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Text Placeholder 21"/>
          <p:cNvSpPr>
            <a:spLocks noGrp="1"/>
          </p:cNvSpPr>
          <p:nvPr>
            <p:ph type="body" sz="quarter" idx="12" hasCustomPrompt="1"/>
          </p:nvPr>
        </p:nvSpPr>
        <p:spPr>
          <a:xfrm>
            <a:off x="464773" y="50477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smtClean="0"/>
              <a:t>Date</a:t>
            </a:r>
            <a:endParaRPr lang="en-US" dirty="0"/>
          </a:p>
        </p:txBody>
      </p:sp>
      <p:pic>
        <p:nvPicPr>
          <p:cNvPr id="10" name="Picture 9" descr="CB16029_PPTTemplates_TitleAndDividers_AP-06.jpg"/>
          <p:cNvPicPr>
            <a:picLocks noChangeAspect="1"/>
          </p:cNvPicPr>
          <p:nvPr userDrawn="1"/>
        </p:nvPicPr>
        <p:blipFill rotWithShape="1">
          <a:blip r:embed="rId2">
            <a:extLst>
              <a:ext uri="{28A0092B-C50C-407E-A947-70E740481C1C}">
                <a14:useLocalDpi xmlns:a14="http://schemas.microsoft.com/office/drawing/2010/main" val="0"/>
              </a:ext>
            </a:extLst>
          </a:blip>
          <a:srcRect l="46001"/>
          <a:stretch/>
        </p:blipFill>
        <p:spPr>
          <a:xfrm>
            <a:off x="5606142" y="0"/>
            <a:ext cx="6580923" cy="6858000"/>
          </a:xfrm>
          <a:prstGeom prst="rect">
            <a:avLst/>
          </a:prstGeom>
        </p:spPr>
      </p:pic>
    </p:spTree>
    <p:extLst>
      <p:ext uri="{BB962C8B-B14F-4D97-AF65-F5344CB8AC3E}">
        <p14:creationId xmlns:p14="http://schemas.microsoft.com/office/powerpoint/2010/main" val="138534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add text or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9185449"/>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52396"/>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795425"/>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0503109"/>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1522073"/>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631883"/>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smtClean="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smtClean="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smtClean="0"/>
              <a:t>Title of slide goes here.</a:t>
            </a:r>
            <a:endParaRPr lang="en-US" dirty="0"/>
          </a:p>
        </p:txBody>
      </p:sp>
    </p:spTree>
    <p:extLst>
      <p:ext uri="{BB962C8B-B14F-4D97-AF65-F5344CB8AC3E}">
        <p14:creationId xmlns:p14="http://schemas.microsoft.com/office/powerpoint/2010/main" val="89186082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smtClean="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smtClean="0"/>
              <a:t>Title of slide goes here.</a:t>
            </a:r>
            <a:endParaRPr lang="en-US" dirty="0"/>
          </a:p>
        </p:txBody>
      </p:sp>
    </p:spTree>
    <p:extLst>
      <p:ext uri="{BB962C8B-B14F-4D97-AF65-F5344CB8AC3E}">
        <p14:creationId xmlns:p14="http://schemas.microsoft.com/office/powerpoint/2010/main" val="29060142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3" y="551631"/>
            <a:ext cx="3692013" cy="1243990"/>
          </a:xfrm>
          <a:prstGeom prst="rect">
            <a:avLst/>
          </a:prstGeom>
        </p:spPr>
        <p:txBody>
          <a:bodyPr lIns="0" tIns="0" rIns="0" bIns="0" anchor="b"/>
          <a:lstStyle>
            <a:lvl1pPr algn="l">
              <a:defRPr sz="4000" b="0" baseline="0"/>
            </a:lvl1pPr>
          </a:lstStyle>
          <a:p>
            <a:r>
              <a:rPr lang="en-US" dirty="0" smtClean="0"/>
              <a:t>Title slide goes here.</a:t>
            </a:r>
            <a:endParaRPr lang="en-US" dirty="0"/>
          </a:p>
        </p:txBody>
      </p:sp>
      <p:sp>
        <p:nvSpPr>
          <p:cNvPr id="3" name="Content Placeholder 2"/>
          <p:cNvSpPr>
            <a:spLocks noGrp="1"/>
          </p:cNvSpPr>
          <p:nvPr>
            <p:ph idx="1" hasCustomPrompt="1"/>
          </p:nvPr>
        </p:nvSpPr>
        <p:spPr>
          <a:xfrm>
            <a:off x="4767263" y="551631"/>
            <a:ext cx="6815137" cy="5574532"/>
          </a:xfrm>
          <a:prstGeom prst="rect">
            <a:avLst/>
          </a:prstGeom>
        </p:spPr>
        <p:txBody>
          <a:bodyPr lIns="0" tIns="228600" rIns="0" bIns="0"/>
          <a:lstStyle>
            <a:lvl1pPr marL="285750" indent="-285750">
              <a:buClr>
                <a:srgbClr val="009CDE"/>
              </a:buClr>
              <a:buFont typeface="Arial"/>
              <a:buChar char="•"/>
              <a:defRPr sz="2000" b="1">
                <a:solidFill>
                  <a:schemeClr val="tx1"/>
                </a:solidFill>
                <a:latin typeface="Roboto Medium"/>
                <a:cs typeface="Roboto Medium"/>
              </a:defRPr>
            </a:lvl1pPr>
            <a:lvl2pPr marL="742950" indent="-285750">
              <a:buClr>
                <a:srgbClr val="009CDE"/>
              </a:buClr>
              <a:buFont typeface="Arial"/>
              <a:buChar char="•"/>
              <a:defRPr sz="2000" b="1">
                <a:solidFill>
                  <a:schemeClr val="tx1"/>
                </a:solidFill>
                <a:latin typeface="Roboto Medium"/>
                <a:cs typeface="Roboto Medium"/>
              </a:defRPr>
            </a:lvl2pPr>
            <a:lvl3pPr marL="1200150" indent="-285750">
              <a:buClr>
                <a:srgbClr val="009CDE"/>
              </a:buClr>
              <a:buFont typeface="Arial"/>
              <a:buChar char="•"/>
              <a:defRPr sz="2000" b="1">
                <a:solidFill>
                  <a:schemeClr val="tx1"/>
                </a:solidFill>
                <a:latin typeface="Roboto Medium"/>
                <a:cs typeface="Roboto Medium"/>
              </a:defRPr>
            </a:lvl3pPr>
            <a:lvl4pPr marL="1657350" indent="-285750">
              <a:buClr>
                <a:srgbClr val="009CDE"/>
              </a:buClr>
              <a:buFont typeface="Arial"/>
              <a:buChar char="•"/>
              <a:defRPr sz="2000" b="1">
                <a:solidFill>
                  <a:schemeClr val="tx1"/>
                </a:solidFill>
                <a:latin typeface="Roboto Medium"/>
                <a:cs typeface="Roboto Medium"/>
              </a:defRPr>
            </a:lvl4pPr>
            <a:lvl5pPr marL="2114550" indent="-285750">
              <a:buClr>
                <a:srgbClr val="009CDE"/>
              </a:buClr>
              <a:buFont typeface="Arial"/>
              <a:buChar char="•"/>
              <a:defRPr sz="2000" b="1">
                <a:solidFill>
                  <a:schemeClr val="tx1"/>
                </a:solidFill>
                <a:latin typeface="Roboto Medium"/>
                <a:cs typeface="Roboto Medium"/>
              </a:defRPr>
            </a:lvl5pPr>
            <a:lvl6pPr>
              <a:defRPr sz="2000"/>
            </a:lvl6pPr>
            <a:lvl7pPr>
              <a:defRPr sz="2000"/>
            </a:lvl7pPr>
            <a:lvl8pPr>
              <a:defRPr sz="2000"/>
            </a:lvl8pPr>
            <a:lvl9pPr>
              <a:defRPr sz="2000"/>
            </a:lvl9p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
        <p:nvSpPr>
          <p:cNvPr id="4" name="Text Placeholder 3"/>
          <p:cNvSpPr>
            <a:spLocks noGrp="1"/>
          </p:cNvSpPr>
          <p:nvPr>
            <p:ph type="body" sz="half" idx="2" hasCustomPrompt="1"/>
          </p:nvPr>
        </p:nvSpPr>
        <p:spPr>
          <a:xfrm>
            <a:off x="478503" y="1803815"/>
            <a:ext cx="3692014" cy="1055738"/>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Subtitle goes here – align top of subtitle box with bottom of title box. </a:t>
            </a:r>
          </a:p>
        </p:txBody>
      </p:sp>
      <p:sp>
        <p:nvSpPr>
          <p:cNvPr id="8"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704296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5" y="559824"/>
            <a:ext cx="3687096" cy="1429578"/>
          </a:xfrm>
          <a:prstGeom prst="rect">
            <a:avLst/>
          </a:prstGeom>
        </p:spPr>
        <p:txBody>
          <a:bodyPr lIns="0" tIns="0" rIns="0" bIns="0" anchor="b"/>
          <a:lstStyle>
            <a:lvl1pPr marL="0" indent="0" algn="l">
              <a:lnSpc>
                <a:spcPct val="90000"/>
              </a:lnSpc>
              <a:buFont typeface="+mj-lt"/>
              <a:buNone/>
              <a:defRPr sz="4800" b="0" baseline="0">
                <a:latin typeface="Roboto Slab Regular"/>
                <a:cs typeface="Roboto Slab Regular"/>
              </a:defRPr>
            </a:lvl1pPr>
          </a:lstStyle>
          <a:p>
            <a:r>
              <a:rPr lang="en-US" dirty="0" smtClean="0"/>
              <a:t>Title slide goes here.</a:t>
            </a:r>
            <a:endParaRPr lang="en-US" dirty="0"/>
          </a:p>
        </p:txBody>
      </p:sp>
      <p:sp>
        <p:nvSpPr>
          <p:cNvPr id="3" name="Content Placeholder 2"/>
          <p:cNvSpPr>
            <a:spLocks noGrp="1"/>
          </p:cNvSpPr>
          <p:nvPr>
            <p:ph idx="1"/>
          </p:nvPr>
        </p:nvSpPr>
        <p:spPr>
          <a:xfrm>
            <a:off x="4767263" y="559824"/>
            <a:ext cx="6815137" cy="5566339"/>
          </a:xfrm>
          <a:prstGeom prst="rect">
            <a:avLst/>
          </a:prstGeom>
        </p:spPr>
        <p:txBody>
          <a:bodyPr lIns="0" tIns="228600" rIns="0" bIns="0"/>
          <a:lstStyle>
            <a:lvl1pPr marL="342900" indent="-342900">
              <a:buClr>
                <a:srgbClr val="009CDE"/>
              </a:buClr>
              <a:buFont typeface="Arial"/>
              <a:buChar char="•"/>
              <a:defRPr sz="2800">
                <a:latin typeface="Roboto Medium"/>
                <a:cs typeface="Roboto Medium"/>
              </a:defRPr>
            </a:lvl1pPr>
            <a:lvl2pPr marL="800100" indent="-342900">
              <a:buClr>
                <a:srgbClr val="009CDE"/>
              </a:buClr>
              <a:buFont typeface="Arial"/>
              <a:buChar char="•"/>
              <a:defRPr sz="2800">
                <a:latin typeface="Roboto Medium"/>
                <a:cs typeface="Roboto Medium"/>
              </a:defRPr>
            </a:lvl2pPr>
            <a:lvl3pPr marL="1257300" indent="-342900">
              <a:buClr>
                <a:srgbClr val="009CDE"/>
              </a:buClr>
              <a:buFont typeface="Arial"/>
              <a:buChar char="•"/>
              <a:defRPr sz="2800">
                <a:latin typeface="Roboto Medium"/>
                <a:cs typeface="Roboto Medium"/>
              </a:defRPr>
            </a:lvl3pPr>
            <a:lvl4pPr marL="1714500" indent="-342900">
              <a:buClr>
                <a:srgbClr val="009CDE"/>
              </a:buClr>
              <a:buFont typeface="Arial"/>
              <a:buChar char="•"/>
              <a:defRPr sz="2800">
                <a:latin typeface="Roboto Medium"/>
                <a:cs typeface="Roboto Medium"/>
              </a:defRPr>
            </a:lvl4pPr>
            <a:lvl5pPr marL="2171700" indent="-342900">
              <a:buClr>
                <a:srgbClr val="009CDE"/>
              </a:buClr>
              <a:buFont typeface="Arial"/>
              <a:buChar char="•"/>
              <a:defRPr sz="2800">
                <a:latin typeface="Roboto Medium"/>
                <a:cs typeface="Roboto Medium"/>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78506" y="1989403"/>
            <a:ext cx="3687096" cy="1667580"/>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latin typeface="Roboto Slab Regular"/>
                <a:cs typeface="Roboto Slab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Subtitle goes here – align top of subtitle box with bottom of title box. </a:t>
            </a:r>
          </a:p>
        </p:txBody>
      </p:sp>
      <p:sp>
        <p:nvSpPr>
          <p:cNvPr id="7" name="Slide Number Placeholder 6"/>
          <p:cNvSpPr>
            <a:spLocks noGrp="1"/>
          </p:cNvSpPr>
          <p:nvPr>
            <p:ph type="sldNum" sz="quarter" idx="12"/>
          </p:nvPr>
        </p:nvSpPr>
        <p:spPr>
          <a:xfrm>
            <a:off x="8893263" y="6192475"/>
            <a:ext cx="2844800" cy="365125"/>
          </a:xfrm>
        </p:spPr>
        <p:txBody>
          <a:bodyPr/>
          <a:lstStyle/>
          <a:p>
            <a:fld id="{58B64256-0847-0E43-8322-5E20E92606A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497599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smtClean="0"/>
              <a:t>Presentation Title</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smtClean="0"/>
              <a:t>Date</a:t>
            </a:r>
            <a:endParaRPr lang="en-US" dirty="0"/>
          </a:p>
        </p:txBody>
      </p:sp>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9728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pPr/>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8134"/>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Tree>
    <p:extLst>
      <p:ext uri="{BB962C8B-B14F-4D97-AF65-F5344CB8AC3E}">
        <p14:creationId xmlns:p14="http://schemas.microsoft.com/office/powerpoint/2010/main" val="3827914963"/>
      </p:ext>
    </p:extLst>
  </p:cSld>
  <p:clrMapOvr>
    <a:masterClrMapping/>
  </p:clrMapOvr>
  <p:transition spd="slow">
    <p:push dir="u"/>
  </p:transition>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smtClean="0"/>
              <a:t>Thank</a:t>
            </a:r>
            <a:br>
              <a:rPr lang="en-US" dirty="0" smtClean="0"/>
            </a:br>
            <a:r>
              <a:rPr lang="en-US" dirty="0" smtClean="0"/>
              <a:t>You.</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Additional information if necessary.</a:t>
            </a:r>
            <a:endParaRPr lang="en-US" dirty="0"/>
          </a:p>
        </p:txBody>
      </p:sp>
    </p:spTree>
    <p:extLst>
      <p:ext uri="{BB962C8B-B14F-4D97-AF65-F5344CB8AC3E}">
        <p14:creationId xmlns:p14="http://schemas.microsoft.com/office/powerpoint/2010/main" val="640293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 No Image">
    <p:spTree>
      <p:nvGrpSpPr>
        <p:cNvPr id="1" name=""/>
        <p:cNvGrpSpPr/>
        <p:nvPr/>
      </p:nvGrpSpPr>
      <p:grpSpPr>
        <a:xfrm>
          <a:off x="0" y="0"/>
          <a:ext cx="0" cy="0"/>
          <a:chOff x="0" y="0"/>
          <a:chExt cx="0" cy="0"/>
        </a:xfrm>
      </p:grpSpPr>
      <p:pic>
        <p:nvPicPr>
          <p:cNvPr id="8" name="Picture 7" descr="CB16029_PPTTemplates_TitleAndDividers_AP-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0" name="Title 7"/>
          <p:cNvSpPr>
            <a:spLocks noGrp="1"/>
          </p:cNvSpPr>
          <p:nvPr>
            <p:ph type="title" hasCustomPrompt="1"/>
          </p:nvPr>
        </p:nvSpPr>
        <p:spPr>
          <a:xfrm>
            <a:off x="1461257" y="1929062"/>
            <a:ext cx="4001193" cy="1301895"/>
          </a:xfrm>
          <a:prstGeom prst="rect">
            <a:avLst/>
          </a:prstGeom>
        </p:spPr>
        <p:txBody>
          <a:bodyPr wrap="square" lIns="0" tIns="137160" rIns="0" bIns="0" anchor="t" anchorCtr="0">
            <a:spAutoFit/>
          </a:bodyPr>
          <a:lstStyle>
            <a:lvl1pPr>
              <a:defRPr sz="4200">
                <a:solidFill>
                  <a:schemeClr val="tx1"/>
                </a:solidFill>
                <a:latin typeface="Roboto Slab" charset="0"/>
                <a:ea typeface="Roboto Slab" charset="0"/>
                <a:cs typeface="Roboto Slab" charset="0"/>
              </a:defRPr>
            </a:lvl1pPr>
          </a:lstStyle>
          <a:p>
            <a:r>
              <a:rPr lang="en-US" dirty="0" smtClean="0"/>
              <a:t>Divider, call-out, etc.</a:t>
            </a:r>
            <a:endParaRPr lang="en-US" dirty="0"/>
          </a:p>
        </p:txBody>
      </p:sp>
      <p:sp>
        <p:nvSpPr>
          <p:cNvPr id="11"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2" name="Text Placeholder 16"/>
          <p:cNvSpPr>
            <a:spLocks noGrp="1"/>
          </p:cNvSpPr>
          <p:nvPr>
            <p:ph type="body" sz="quarter" idx="10" hasCustomPrompt="1"/>
          </p:nvPr>
        </p:nvSpPr>
        <p:spPr>
          <a:xfrm>
            <a:off x="1461484" y="323610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Tree>
    <p:extLst>
      <p:ext uri="{BB962C8B-B14F-4D97-AF65-F5344CB8AC3E}">
        <p14:creationId xmlns:p14="http://schemas.microsoft.com/office/powerpoint/2010/main" val="586101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 No Image">
    <p:spTree>
      <p:nvGrpSpPr>
        <p:cNvPr id="1" name=""/>
        <p:cNvGrpSpPr/>
        <p:nvPr/>
      </p:nvGrpSpPr>
      <p:grpSpPr>
        <a:xfrm>
          <a:off x="0" y="0"/>
          <a:ext cx="0" cy="0"/>
          <a:chOff x="0" y="0"/>
          <a:chExt cx="0" cy="0"/>
        </a:xfrm>
      </p:grpSpPr>
      <p:pic>
        <p:nvPicPr>
          <p:cNvPr id="11" name="Picture 10" descr="CB16029_PPTTemplates_TitleAndDividers_Corporate-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Rectangle 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4066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95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400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4979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4.xml"/><Relationship Id="rId9" Type="http://schemas.openxmlformats.org/officeDocument/2006/relationships/image" Target="../media/image18.jp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17.pn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6.xml"/><Relationship Id="rId3" Type="http://schemas.openxmlformats.org/officeDocument/2006/relationships/image" Target="../media/image18.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4" Type="http://schemas.openxmlformats.org/officeDocument/2006/relationships/image" Target="../media/image18.jpg"/><Relationship Id="rId1" Type="http://schemas.openxmlformats.org/officeDocument/2006/relationships/slideLayout" Target="../slideLayouts/slideLayout29.xml"/><Relationship Id="rId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6" name="Picture 5"/>
          <p:cNvPicPr>
            <a:picLocks noChangeAspect="1"/>
          </p:cNvPicPr>
          <p:nvPr userDrawn="1"/>
        </p:nvPicPr>
        <p:blipFill>
          <a:blip r:embed="rId6"/>
          <a:stretch>
            <a:fillRect/>
          </a:stretch>
        </p:blipFill>
        <p:spPr>
          <a:xfrm>
            <a:off x="0" y="0"/>
            <a:ext cx="12192000" cy="685800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704" r:id="rId1"/>
    <p:sldLayoutId id="2147483741" r:id="rId2"/>
    <p:sldLayoutId id="2147483674" r:id="rId3"/>
    <p:sldLayoutId id="2147483734" r:id="rId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48" r:id="rId3"/>
    <p:sldLayoutId id="214748375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27DF-DF39-C949-8771-234F28D66E7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C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224460317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CB16029_PPTTemplates_TitleAndDividers_AP-02.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ransition spd="slow">
    <p:push dir="u"/>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pic>
        <p:nvPicPr>
          <p:cNvPr id="5" name="Picture 4"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138862032"/>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89519705"/>
      </p:ext>
    </p:extLst>
  </p:cSld>
  <p:clrMap bg1="lt1" tx1="dk1" bg2="lt2" tx2="dk2" accent1="accent1" accent2="accent2" accent3="accent3" accent4="accent4" accent5="accent5" accent6="accent6" hlink="hlink" folHlink="folHlink"/>
  <p:sldLayoutIdLst>
    <p:sldLayoutId id="2147483779" r:id="rId1"/>
  </p:sldLayoutIdLst>
  <p:transition spd="slow">
    <p:push dir="u"/>
  </p:transition>
  <p:hf hdr="0" ftr="0" dt="0"/>
  <p:txStyles>
    <p:titleStyle>
      <a:lvl1pPr algn="l" defTabSz="457200" rtl="0" eaLnBrk="1" latinLnBrk="0" hangingPunct="1">
        <a:lnSpc>
          <a:spcPct val="90000"/>
        </a:lnSpc>
        <a:spcBef>
          <a:spcPct val="0"/>
        </a:spcBef>
        <a:buNone/>
        <a:defRPr sz="3800" kern="1200" baseline="0">
          <a:solidFill>
            <a:schemeClr val="tx1"/>
          </a:solidFill>
          <a:latin typeface="Roboto Slab Regular"/>
          <a:ea typeface="+mj-ea"/>
          <a:cs typeface="Roboto Slab Regular"/>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baseline="0">
          <a:solidFill>
            <a:srgbClr val="702F8A"/>
          </a:solidFill>
          <a:latin typeface="Roboto Slab Regular"/>
          <a:ea typeface="+mn-ea"/>
          <a:cs typeface="Roboto Slab Regular"/>
        </a:defRPr>
      </a:lvl1pPr>
      <a:lvl2pPr marL="4572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2pPr>
      <a:lvl3pPr marL="9144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3pPr>
      <a:lvl4pPr marL="13716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4pPr>
      <a:lvl5pPr marL="18288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83407" y="6192475"/>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58B64256-0847-0E43-8322-5E20E92606A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37806153"/>
      </p:ext>
    </p:extLst>
  </p:cSld>
  <p:clrMap bg1="lt1" tx1="dk1" bg2="lt2" tx2="dk2" accent1="accent1" accent2="accent2" accent3="accent3" accent4="accent4" accent5="accent5" accent6="accent6" hlink="hlink" folHlink="folHlink"/>
  <p:sldLayoutIdLst>
    <p:sldLayoutId id="2147483781" r:id="rId1"/>
    <p:sldLayoutId id="2147483782"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satpractice.org" TargetMode="External"/><Relationship Id="rId4" Type="http://schemas.openxmlformats.org/officeDocument/2006/relationships/hyperlink" Target="psat.org/8-9" TargetMode="External"/><Relationship Id="rId1" Type="http://schemas.openxmlformats.org/officeDocument/2006/relationships/slideLayout" Target="../slideLayouts/slideLayout20.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59" y="617802"/>
            <a:ext cx="4471173" cy="2270622"/>
          </a:xfrm>
        </p:spPr>
        <p:txBody>
          <a:bodyPr/>
          <a:lstStyle/>
          <a:p>
            <a:r>
              <a:rPr lang="en-US" sz="5150" dirty="0"/>
              <a:t>Prepare </a:t>
            </a:r>
            <a:r>
              <a:rPr lang="en-US" sz="5150" dirty="0" smtClean="0"/>
              <a:t>for </a:t>
            </a:r>
            <a:r>
              <a:rPr lang="en-US" sz="5150" dirty="0"/>
              <a:t>the </a:t>
            </a:r>
            <a:r>
              <a:rPr lang="en-US" sz="5150" dirty="0" smtClean="0"/>
              <a:t>PSAT</a:t>
            </a:r>
            <a:r>
              <a:rPr lang="en-US" sz="5150" dirty="0"/>
              <a:t>™</a:t>
            </a:r>
            <a:r>
              <a:rPr lang="en-US" sz="5150" dirty="0" smtClean="0"/>
              <a:t> 8/9 </a:t>
            </a:r>
            <a:r>
              <a:rPr lang="en-US" sz="5150" b="1" dirty="0" smtClean="0"/>
              <a:t>2017-18</a:t>
            </a:r>
            <a:endParaRPr lang="en-US" sz="5150" dirty="0"/>
          </a:p>
        </p:txBody>
      </p:sp>
    </p:spTree>
    <p:extLst>
      <p:ext uri="{BB962C8B-B14F-4D97-AF65-F5344CB8AC3E}">
        <p14:creationId xmlns:p14="http://schemas.microsoft.com/office/powerpoint/2010/main" val="29192569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Reading </a:t>
            </a:r>
            <a:br>
              <a:rPr lang="en-US" sz="3600" dirty="0" smtClean="0"/>
            </a:br>
            <a:r>
              <a:rPr lang="en-US" sz="3600" dirty="0" smtClean="0"/>
              <a:t>Test </a:t>
            </a:r>
            <a:endParaRPr lang="en-US" sz="3600" dirty="0"/>
          </a:p>
        </p:txBody>
      </p:sp>
      <p:pic>
        <p:nvPicPr>
          <p:cNvPr id="7" name="Picture 6" descr="Icon of a book"/>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6" name="Content Placeholder 5"/>
          <p:cNvSpPr>
            <a:spLocks noGrp="1"/>
          </p:cNvSpPr>
          <p:nvPr>
            <p:ph idx="1"/>
          </p:nvPr>
        </p:nvSpPr>
        <p:spPr/>
        <p:txBody>
          <a:bodyPr/>
          <a:lstStyle/>
          <a:p>
            <a:pPr marL="0" indent="0">
              <a:buNone/>
            </a:pPr>
            <a:r>
              <a:rPr lang="en-US" sz="2800" b="1" dirty="0" smtClean="0">
                <a:solidFill>
                  <a:schemeClr val="accent1"/>
                </a:solidFill>
              </a:rPr>
              <a:t>What to Expect</a:t>
            </a:r>
          </a:p>
          <a:p>
            <a:pPr marL="0" indent="0">
              <a:buNone/>
            </a:pPr>
            <a:r>
              <a:rPr lang="en-US" sz="2200" dirty="0"/>
              <a:t>The Reading Test always </a:t>
            </a:r>
            <a:r>
              <a:rPr lang="en-US" sz="2200" dirty="0" smtClean="0"/>
              <a:t>includes:</a:t>
            </a:r>
            <a:endParaRPr lang="en-US" sz="2200" b="1" dirty="0">
              <a:solidFill>
                <a:schemeClr val="accent1"/>
              </a:solidFill>
            </a:endParaRPr>
          </a:p>
          <a:p>
            <a:pPr>
              <a:spcBef>
                <a:spcPts val="1872"/>
              </a:spcBef>
            </a:pPr>
            <a:r>
              <a:rPr lang="en-US" sz="2200" dirty="0" smtClean="0"/>
              <a:t>One </a:t>
            </a:r>
            <a:r>
              <a:rPr lang="en-US" sz="2200" dirty="0"/>
              <a:t>passage from a classic or contemporary work of U.S. or world </a:t>
            </a:r>
            <a:r>
              <a:rPr lang="en-US" sz="2200" dirty="0" smtClean="0"/>
              <a:t>literature </a:t>
            </a:r>
          </a:p>
          <a:p>
            <a:pPr>
              <a:spcBef>
                <a:spcPts val="1872"/>
              </a:spcBef>
            </a:pPr>
            <a:r>
              <a:rPr lang="en-US" sz="2200" dirty="0"/>
              <a:t>One passage or a pair of passages from either a U.S. founding document or a text in the great global conversation they inspired. The U.S. Constitution or a speech by Nelson Mandela, for </a:t>
            </a:r>
            <a:r>
              <a:rPr lang="en-US" sz="2200" dirty="0" smtClean="0"/>
              <a:t>example </a:t>
            </a:r>
          </a:p>
          <a:p>
            <a:pPr>
              <a:spcBef>
                <a:spcPts val="1872"/>
              </a:spcBef>
            </a:pPr>
            <a:r>
              <a:rPr lang="en-US" sz="2200" dirty="0"/>
              <a:t>A selection about economics, psychology, sociology, or some other social science</a:t>
            </a:r>
            <a:r>
              <a:rPr lang="en-US" sz="2200" dirty="0" smtClean="0"/>
              <a:t>.</a:t>
            </a:r>
          </a:p>
          <a:p>
            <a:pPr>
              <a:spcBef>
                <a:spcPts val="1872"/>
              </a:spcBef>
            </a:pPr>
            <a:r>
              <a:rPr lang="en-US" sz="2200" dirty="0"/>
              <a:t>Two science passages (or one passage and one passage pair) that examine foundational concepts and developments in Earth science, biology, chemistry, or </a:t>
            </a:r>
            <a:r>
              <a:rPr lang="en-US" sz="2200" dirty="0" smtClean="0"/>
              <a:t>physics </a:t>
            </a:r>
            <a:endParaRPr lang="en-US" sz="2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10</a:t>
            </a:fld>
            <a:endParaRPr lang="en-US" dirty="0"/>
          </a:p>
        </p:txBody>
      </p:sp>
    </p:spTree>
    <p:extLst>
      <p:ext uri="{BB962C8B-B14F-4D97-AF65-F5344CB8AC3E}">
        <p14:creationId xmlns:p14="http://schemas.microsoft.com/office/powerpoint/2010/main" val="1951926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Writing and Language </a:t>
            </a:r>
            <a:br>
              <a:rPr lang="en-US" sz="3600" dirty="0" smtClean="0"/>
            </a:br>
            <a:r>
              <a:rPr lang="en-US" sz="3600" dirty="0" smtClean="0"/>
              <a:t>Test</a:t>
            </a:r>
            <a:endParaRPr lang="en-US" sz="3600" dirty="0"/>
          </a:p>
        </p:txBody>
      </p:sp>
      <p:pic>
        <p:nvPicPr>
          <p:cNvPr id="10" name="Picture 9" descr="Icon of a pencil and paper"/>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smtClean="0"/>
              <a:t>40 passage‐based </a:t>
            </a:r>
            <a:r>
              <a:rPr lang="en-US" sz="3200" dirty="0"/>
              <a:t>questions;</a:t>
            </a:r>
            <a:r>
              <a:rPr lang="en-US" sz="3200" b="1" dirty="0"/>
              <a:t> </a:t>
            </a:r>
            <a:br>
              <a:rPr lang="en-US" sz="3200" b="1" dirty="0"/>
            </a:br>
            <a:r>
              <a:rPr lang="en-US" sz="3200" dirty="0" smtClean="0">
                <a:latin typeface="Roboto"/>
              </a:rPr>
              <a:t>30 </a:t>
            </a:r>
            <a:r>
              <a:rPr lang="en-US" sz="3200" dirty="0">
                <a:latin typeface="Roboto"/>
              </a:rPr>
              <a:t>minutes </a:t>
            </a:r>
            <a:endParaRPr lang="en-US" sz="3200" b="1" dirty="0">
              <a:latin typeface="Roboto"/>
            </a:endParaRPr>
          </a:p>
          <a:p>
            <a:pPr>
              <a:spcBef>
                <a:spcPts val="1872"/>
              </a:spcBef>
            </a:pPr>
            <a:r>
              <a:rPr lang="en-US" sz="3200" dirty="0" smtClean="0"/>
              <a:t>4 passages </a:t>
            </a:r>
            <a:endParaRPr lang="en-US" sz="3200" dirty="0">
              <a:latin typeface="Roboto"/>
            </a:endParaRPr>
          </a:p>
        </p:txBody>
      </p:sp>
      <p:sp>
        <p:nvSpPr>
          <p:cNvPr id="7" name="Rectangle 6" descr="Decorative"/>
          <p:cNvSpPr/>
          <p:nvPr/>
        </p:nvSpPr>
        <p:spPr>
          <a:xfrm>
            <a:off x="4767263" y="2854002"/>
            <a:ext cx="6815137" cy="33436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085389"/>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latin typeface="Roboto"/>
              </a:rPr>
              <a:t>Quick Facts</a:t>
            </a:r>
            <a:endParaRPr lang="en-US" sz="2000" dirty="0"/>
          </a:p>
          <a:p>
            <a:pPr>
              <a:spcBef>
                <a:spcPts val="1032"/>
              </a:spcBef>
            </a:pPr>
            <a:r>
              <a:rPr lang="en-US" sz="1800" dirty="0" smtClean="0">
                <a:latin typeface="Roboto"/>
              </a:rPr>
              <a:t>All questions are multiple choice and based on passages. </a:t>
            </a:r>
            <a:endParaRPr lang="en-US" sz="1800" dirty="0"/>
          </a:p>
          <a:p>
            <a:pPr>
              <a:spcBef>
                <a:spcPts val="1032"/>
              </a:spcBef>
            </a:pPr>
            <a:r>
              <a:rPr lang="en-US" sz="1800" dirty="0">
                <a:latin typeface="Roboto"/>
              </a:rPr>
              <a:t>Some passages are paired with informational graphics such as charts, graphs, and </a:t>
            </a:r>
            <a:r>
              <a:rPr lang="en-US" sz="1800" dirty="0" smtClean="0">
                <a:latin typeface="Roboto"/>
              </a:rPr>
              <a:t>tables. </a:t>
            </a:r>
            <a:endParaRPr lang="en-US" sz="1800" dirty="0"/>
          </a:p>
          <a:p>
            <a:pPr>
              <a:spcBef>
                <a:spcPts val="1032"/>
              </a:spcBef>
            </a:pPr>
            <a:r>
              <a:rPr lang="en-US" sz="1800" dirty="0">
                <a:latin typeface="Roboto"/>
              </a:rPr>
              <a:t>No mathematical computation is required. </a:t>
            </a:r>
          </a:p>
          <a:p>
            <a:pPr>
              <a:spcBef>
                <a:spcPts val="1032"/>
              </a:spcBef>
            </a:pPr>
            <a:r>
              <a:rPr lang="en-US" sz="1800" dirty="0" smtClean="0">
                <a:latin typeface="Roboto"/>
              </a:rPr>
              <a:t>Prior </a:t>
            </a:r>
            <a:r>
              <a:rPr lang="en-US" sz="1800" dirty="0">
                <a:latin typeface="Roboto"/>
              </a:rPr>
              <a:t>topic-specific knowledge is never tested. </a:t>
            </a:r>
            <a:r>
              <a:rPr lang="en-US" sz="1800" dirty="0" smtClean="0">
                <a:latin typeface="Roboto"/>
              </a:rPr>
              <a:t> </a:t>
            </a:r>
          </a:p>
          <a:p>
            <a:pPr>
              <a:spcBef>
                <a:spcPts val="1032"/>
              </a:spcBef>
            </a:pPr>
            <a:r>
              <a:rPr lang="en-US" sz="1800" dirty="0" smtClean="0">
                <a:latin typeface="Roboto"/>
              </a:rPr>
              <a:t>The Writing and Language Test is part of the Evidence-Based Reading and Writing section.</a:t>
            </a:r>
            <a:endParaRPr lang="en-US" sz="1800" dirty="0">
              <a:latin typeface="Roboto"/>
            </a:endParaRPr>
          </a:p>
          <a:p>
            <a:pPr>
              <a:spcBef>
                <a:spcPts val="1032"/>
              </a:spcBef>
            </a:pPr>
            <a:endParaRPr lang="en-US" sz="1800" dirty="0" smtClean="0">
              <a:latin typeface="Roboto"/>
            </a:endParaRP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88042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Writing and Language </a:t>
            </a:r>
            <a:br>
              <a:rPr lang="en-US" sz="3600" dirty="0"/>
            </a:br>
            <a:r>
              <a:rPr lang="en-US" sz="3600" dirty="0" smtClean="0"/>
              <a:t>Test</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pic>
        <p:nvPicPr>
          <p:cNvPr id="8" name="Picture 7" descr="Icon of a pencil and paper"/>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6" name="Content Placeholder 5"/>
          <p:cNvSpPr>
            <a:spLocks noGrp="1"/>
          </p:cNvSpPr>
          <p:nvPr>
            <p:ph idx="1"/>
          </p:nvPr>
        </p:nvSpPr>
        <p:spPr/>
        <p:txBody>
          <a:bodyPr/>
          <a:lstStyle/>
          <a:p>
            <a:pPr marL="0" indent="0">
              <a:buNone/>
            </a:pPr>
            <a:r>
              <a:rPr lang="en-US" sz="3200" b="1" dirty="0" smtClean="0">
                <a:solidFill>
                  <a:schemeClr val="accent1"/>
                </a:solidFill>
              </a:rPr>
              <a:t>What to Expect</a:t>
            </a:r>
            <a:endParaRPr lang="en-US" sz="3200" b="1" dirty="0">
              <a:solidFill>
                <a:schemeClr val="accent1"/>
              </a:solidFill>
            </a:endParaRPr>
          </a:p>
          <a:p>
            <a:pPr marL="0" indent="0">
              <a:spcBef>
                <a:spcPts val="1872"/>
              </a:spcBef>
              <a:buNone/>
            </a:pPr>
            <a:r>
              <a:rPr lang="en-US" sz="3200" dirty="0"/>
              <a:t>The Writing and Language Test puts students in the active role of an editor who is improving a written passage. Most questions ask students to decide which, if any, of the three alternatives to an underlined part of a passage most improves it. </a:t>
            </a:r>
            <a:endParaRPr lang="en-US" sz="3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12</a:t>
            </a:fld>
            <a:endParaRPr lang="en-US" dirty="0"/>
          </a:p>
        </p:txBody>
      </p:sp>
    </p:spTree>
    <p:extLst>
      <p:ext uri="{BB962C8B-B14F-4D97-AF65-F5344CB8AC3E}">
        <p14:creationId xmlns:p14="http://schemas.microsoft.com/office/powerpoint/2010/main" val="7163417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Math</a:t>
            </a:r>
            <a:br>
              <a:rPr lang="en-US" sz="3600" dirty="0" smtClean="0"/>
            </a:br>
            <a:r>
              <a:rPr lang="en-US" sz="3600" dirty="0" smtClean="0"/>
              <a:t>Test</a:t>
            </a:r>
            <a:endParaRPr lang="en-US" sz="3600" dirty="0"/>
          </a:p>
        </p:txBody>
      </p:sp>
      <p:pic>
        <p:nvPicPr>
          <p:cNvPr id="6" name="Picture 5" descr="Icon of addition, subtraction, multiplication, and division signs"/>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smtClean="0"/>
              <a:t>2 test sections; </a:t>
            </a:r>
            <a:r>
              <a:rPr lang="en-US" sz="3200" dirty="0" smtClean="0">
                <a:latin typeface="Roboto" panose="02000000000000000000" pitchFamily="2" charset="0"/>
                <a:ea typeface="Roboto" panose="02000000000000000000" pitchFamily="2" charset="0"/>
                <a:cs typeface="Roboto" panose="02000000000000000000" pitchFamily="2" charset="0"/>
              </a:rPr>
              <a:t>60 minutes</a:t>
            </a:r>
          </a:p>
          <a:p>
            <a:pPr>
              <a:spcBef>
                <a:spcPts val="1872"/>
              </a:spcBef>
            </a:pPr>
            <a:r>
              <a:rPr lang="en-US" sz="3200" dirty="0" smtClean="0"/>
              <a:t>38 questions  </a:t>
            </a:r>
            <a:br>
              <a:rPr lang="en-US" sz="3200" dirty="0" smtClean="0"/>
            </a:br>
            <a:r>
              <a:rPr lang="en-US" sz="3200" dirty="0" smtClean="0">
                <a:latin typeface="Roboto"/>
              </a:rPr>
              <a:t>(31 multiple choice, 7 grid-ins)</a:t>
            </a:r>
            <a:endParaRPr lang="en-US" sz="3200" dirty="0">
              <a:latin typeface="Roboto"/>
            </a:endParaRPr>
          </a:p>
        </p:txBody>
      </p:sp>
      <p:sp>
        <p:nvSpPr>
          <p:cNvPr id="7" name="Rectangle 6" descr="Decorative"/>
          <p:cNvSpPr/>
          <p:nvPr/>
        </p:nvSpPr>
        <p:spPr>
          <a:xfrm>
            <a:off x="4767263" y="3410857"/>
            <a:ext cx="6815137" cy="281214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latin typeface="Roboto"/>
              </a:rPr>
              <a:t>Quick Facts</a:t>
            </a:r>
            <a:endParaRPr lang="en-US" sz="1800" dirty="0"/>
          </a:p>
          <a:p>
            <a:r>
              <a:rPr lang="en-US" sz="1800" dirty="0">
                <a:latin typeface="Roboto"/>
              </a:rPr>
              <a:t>Most math questions will be multiple choice, but some will be student-produced responses (grid-ins). </a:t>
            </a:r>
            <a:r>
              <a:rPr lang="en-US" sz="1800" dirty="0" smtClean="0">
                <a:latin typeface="Roboto"/>
              </a:rPr>
              <a:t> </a:t>
            </a:r>
            <a:endParaRPr lang="en-US" sz="1800" dirty="0">
              <a:latin typeface="Roboto"/>
            </a:endParaRPr>
          </a:p>
          <a:p>
            <a:pPr>
              <a:spcBef>
                <a:spcPts val="1032"/>
              </a:spcBef>
            </a:pPr>
            <a:r>
              <a:rPr lang="en-US" sz="1800" dirty="0" smtClean="0">
                <a:latin typeface="Roboto"/>
              </a:rPr>
              <a:t>The Math Test is divided into two portions: </a:t>
            </a:r>
            <a:br>
              <a:rPr lang="en-US" sz="1800" dirty="0" smtClean="0">
                <a:latin typeface="Roboto"/>
              </a:rPr>
            </a:br>
            <a:r>
              <a:rPr lang="en-US" sz="1800" dirty="0" smtClean="0">
                <a:latin typeface="Roboto"/>
              </a:rPr>
              <a:t>Math Test – Calculator and Math Test – No Calculator.</a:t>
            </a:r>
          </a:p>
          <a:p>
            <a:pPr>
              <a:spcBef>
                <a:spcPts val="1032"/>
              </a:spcBef>
            </a:pPr>
            <a:r>
              <a:rPr lang="en-US" sz="1800" dirty="0" smtClean="0">
                <a:latin typeface="Roboto"/>
              </a:rPr>
              <a:t>Some parts of the test will present a scenario and then ask several questions about it.</a:t>
            </a:r>
            <a:endParaRPr lang="en-US" sz="1800" dirty="0">
              <a:latin typeface="Roboto"/>
            </a:endParaRPr>
          </a:p>
          <a:p>
            <a:pPr>
              <a:spcBef>
                <a:spcPts val="1032"/>
              </a:spcBef>
            </a:pPr>
            <a:endParaRPr lang="en-US" sz="1800" dirty="0" smtClean="0">
              <a:latin typeface="Roboto"/>
            </a:endParaRP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9418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Math</a:t>
            </a:r>
            <a:r>
              <a:rPr lang="en-US" sz="3600" dirty="0"/>
              <a:t/>
            </a:r>
            <a:br>
              <a:rPr lang="en-US" sz="3600" dirty="0"/>
            </a:br>
            <a:r>
              <a:rPr lang="en-US" sz="3600" dirty="0" smtClean="0"/>
              <a:t>Test</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pic>
        <p:nvPicPr>
          <p:cNvPr id="7" name="Picture 6" descr="Icon of addition, subtraction, multiplication, and division signs"/>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6" name="Content Placeholder 5"/>
          <p:cNvSpPr>
            <a:spLocks noGrp="1"/>
          </p:cNvSpPr>
          <p:nvPr>
            <p:ph idx="1"/>
          </p:nvPr>
        </p:nvSpPr>
        <p:spPr/>
        <p:txBody>
          <a:bodyPr/>
          <a:lstStyle/>
          <a:p>
            <a:pPr marL="0" indent="0">
              <a:buNone/>
            </a:pPr>
            <a:r>
              <a:rPr lang="en-US" sz="3200" b="1" dirty="0" smtClean="0">
                <a:solidFill>
                  <a:schemeClr val="accent1"/>
                </a:solidFill>
              </a:rPr>
              <a:t>What to Expect</a:t>
            </a:r>
          </a:p>
          <a:p>
            <a:pPr marL="0" indent="0">
              <a:buNone/>
            </a:pPr>
            <a:r>
              <a:rPr lang="en-US" sz="3200" dirty="0" smtClean="0"/>
              <a:t>The </a:t>
            </a:r>
            <a:r>
              <a:rPr lang="en-US" sz="3200" dirty="0"/>
              <a:t>Math Test focuses on the math that matters most </a:t>
            </a:r>
            <a:r>
              <a:rPr lang="en-US" sz="3200" dirty="0" smtClean="0"/>
              <a:t>for </a:t>
            </a:r>
            <a:r>
              <a:rPr lang="en-US" sz="3200" dirty="0"/>
              <a:t>college and career readiness. To succeed on the Math Test, students will need to demonstrate mathematical practices, such as problem solving and using appropriate tools strategically. </a:t>
            </a:r>
            <a:endParaRPr lang="en-US" sz="3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14</a:t>
            </a:fld>
            <a:endParaRPr lang="en-US" dirty="0"/>
          </a:p>
        </p:txBody>
      </p:sp>
    </p:spTree>
    <p:extLst>
      <p:ext uri="{BB962C8B-B14F-4D97-AF65-F5344CB8AC3E}">
        <p14:creationId xmlns:p14="http://schemas.microsoft.com/office/powerpoint/2010/main" val="2147741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Math</a:t>
            </a:r>
            <a:r>
              <a:rPr lang="en-US" sz="3600" dirty="0"/>
              <a:t/>
            </a:r>
            <a:br>
              <a:rPr lang="en-US" sz="3600" dirty="0"/>
            </a:br>
            <a:r>
              <a:rPr lang="en-US" sz="3600" dirty="0" smtClean="0"/>
              <a:t>Section</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Math Test – Calculator </a:t>
            </a:r>
            <a:endParaRPr lang="en-US" dirty="0"/>
          </a:p>
        </p:txBody>
      </p:sp>
      <p:pic>
        <p:nvPicPr>
          <p:cNvPr id="9" name="Picture 8" descr="Icon of a calculator"/>
          <p:cNvPicPr>
            <a:picLocks noChangeAspect="1"/>
          </p:cNvPicPr>
          <p:nvPr/>
        </p:nvPicPr>
        <p:blipFill>
          <a:blip r:embed="rId2">
            <a:alphaModFix amt="50000"/>
          </a:blip>
          <a:stretch>
            <a:fillRect/>
          </a:stretch>
        </p:blipFill>
        <p:spPr>
          <a:xfrm>
            <a:off x="457200" y="4442014"/>
            <a:ext cx="1504696" cy="1504696"/>
          </a:xfrm>
          <a:prstGeom prst="rect">
            <a:avLst/>
          </a:prstGeom>
        </p:spPr>
      </p:pic>
      <p:sp>
        <p:nvSpPr>
          <p:cNvPr id="7" name="Content Placeholder 5"/>
          <p:cNvSpPr>
            <a:spLocks noGrp="1"/>
          </p:cNvSpPr>
          <p:nvPr>
            <p:ph idx="1"/>
          </p:nvPr>
        </p:nvSpPr>
        <p:spPr>
          <a:xfrm>
            <a:off x="4773478" y="555809"/>
            <a:ext cx="6960030" cy="5372292"/>
          </a:xfrm>
        </p:spPr>
        <p:txBody>
          <a:bodyPr/>
          <a:lstStyle/>
          <a:p>
            <a:pPr marL="0" indent="0">
              <a:buNone/>
            </a:pPr>
            <a:r>
              <a:rPr lang="en-US" sz="3200" b="1" dirty="0" smtClean="0">
                <a:solidFill>
                  <a:schemeClr val="accent1"/>
                </a:solidFill>
              </a:rPr>
              <a:t>Students: Know Your Calculator</a:t>
            </a:r>
            <a:endParaRPr lang="en-US" sz="3200" b="1" dirty="0">
              <a:solidFill>
                <a:schemeClr val="accent1"/>
              </a:solidFill>
            </a:endParaRPr>
          </a:p>
          <a:p>
            <a:pPr>
              <a:spcBef>
                <a:spcPts val="1872"/>
              </a:spcBef>
            </a:pPr>
            <a:r>
              <a:rPr lang="en-US" sz="3200" dirty="0"/>
              <a:t>A scientific or graphing calculator is recommended. </a:t>
            </a:r>
            <a:endParaRPr lang="en-US" sz="3200" dirty="0" smtClean="0"/>
          </a:p>
          <a:p>
            <a:pPr>
              <a:spcBef>
                <a:spcPts val="1872"/>
              </a:spcBef>
            </a:pPr>
            <a:r>
              <a:rPr lang="en-US" sz="3200" dirty="0" smtClean="0">
                <a:latin typeface="Roboto"/>
              </a:rPr>
              <a:t>Students should bring a familiar calculator. Test day is not the time to figure out how to use a new calculator.</a:t>
            </a:r>
            <a:endParaRPr lang="en-US" sz="3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15</a:t>
            </a:fld>
            <a:endParaRPr lang="en-US" dirty="0"/>
          </a:p>
        </p:txBody>
      </p:sp>
    </p:spTree>
    <p:extLst>
      <p:ext uri="{BB962C8B-B14F-4D97-AF65-F5344CB8AC3E}">
        <p14:creationId xmlns:p14="http://schemas.microsoft.com/office/powerpoint/2010/main" val="130968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Math</a:t>
            </a:r>
            <a:r>
              <a:rPr lang="en-US" sz="3600" dirty="0"/>
              <a:t/>
            </a:r>
            <a:br>
              <a:rPr lang="en-US" sz="3600" dirty="0"/>
            </a:br>
            <a:r>
              <a:rPr lang="en-US" sz="3600" dirty="0" smtClean="0"/>
              <a:t>Section</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Math Test – Calculator </a:t>
            </a:r>
            <a:endParaRPr lang="en-US" dirty="0"/>
          </a:p>
        </p:txBody>
      </p:sp>
      <p:pic>
        <p:nvPicPr>
          <p:cNvPr id="8" name="Picture 7" descr="Icon of a calculator"/>
          <p:cNvPicPr>
            <a:picLocks noChangeAspect="1"/>
          </p:cNvPicPr>
          <p:nvPr/>
        </p:nvPicPr>
        <p:blipFill>
          <a:blip r:embed="rId2">
            <a:alphaModFix amt="50000"/>
          </a:blip>
          <a:stretch>
            <a:fillRect/>
          </a:stretch>
        </p:blipFill>
        <p:spPr>
          <a:xfrm>
            <a:off x="457200" y="4442014"/>
            <a:ext cx="1504696" cy="1504696"/>
          </a:xfrm>
          <a:prstGeom prst="rect">
            <a:avLst/>
          </a:prstGeom>
        </p:spPr>
      </p:pic>
      <p:sp>
        <p:nvSpPr>
          <p:cNvPr id="7" name="Content Placeholder 5"/>
          <p:cNvSpPr>
            <a:spLocks noGrp="1"/>
          </p:cNvSpPr>
          <p:nvPr>
            <p:ph idx="1"/>
          </p:nvPr>
        </p:nvSpPr>
        <p:spPr>
          <a:xfrm>
            <a:off x="4773478" y="555809"/>
            <a:ext cx="6960030" cy="5372292"/>
          </a:xfrm>
        </p:spPr>
        <p:txBody>
          <a:bodyPr/>
          <a:lstStyle/>
          <a:p>
            <a:pPr marL="0" indent="0">
              <a:buNone/>
            </a:pPr>
            <a:r>
              <a:rPr lang="en-US" sz="2600" b="1" dirty="0" smtClean="0">
                <a:solidFill>
                  <a:schemeClr val="accent1"/>
                </a:solidFill>
              </a:rPr>
              <a:t>Additional Calculator Tips for Students</a:t>
            </a:r>
            <a:endParaRPr lang="en-US" sz="2600" b="1" dirty="0">
              <a:solidFill>
                <a:schemeClr val="accent1"/>
              </a:solidFill>
            </a:endParaRPr>
          </a:p>
          <a:p>
            <a:pPr>
              <a:spcBef>
                <a:spcPts val="1872"/>
              </a:spcBef>
            </a:pPr>
            <a:r>
              <a:rPr lang="en-US" sz="2600" dirty="0" smtClean="0"/>
              <a:t>Don’t try to use the calculator on every question—no question requires one. </a:t>
            </a:r>
          </a:p>
          <a:p>
            <a:pPr>
              <a:spcBef>
                <a:spcPts val="1872"/>
              </a:spcBef>
            </a:pPr>
            <a:r>
              <a:rPr lang="en-US" sz="2600" dirty="0" smtClean="0">
                <a:latin typeface="Roboto"/>
              </a:rPr>
              <a:t>Decide how to solve each problem; then decide whether to use a calculator.</a:t>
            </a:r>
          </a:p>
          <a:p>
            <a:pPr>
              <a:spcBef>
                <a:spcPts val="1872"/>
              </a:spcBef>
            </a:pPr>
            <a:r>
              <a:rPr lang="en-US" sz="2600" dirty="0" smtClean="0">
                <a:latin typeface="Roboto"/>
              </a:rPr>
              <a:t>Make sure your calculator is in good working order and that batteries are fresh.</a:t>
            </a:r>
          </a:p>
          <a:p>
            <a:pPr>
              <a:spcBef>
                <a:spcPts val="1872"/>
              </a:spcBef>
            </a:pPr>
            <a:r>
              <a:rPr lang="en-US" sz="2600" dirty="0" smtClean="0">
                <a:latin typeface="Roboto"/>
              </a:rPr>
              <a:t>Students will not be permitted to use laptops or other computers, tablets, cell phones, or smartphones, etc. Please reference the student guide for a complete list.</a:t>
            </a:r>
            <a:endParaRPr lang="en-US" sz="26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16</a:t>
            </a:fld>
            <a:endParaRPr lang="en-US" dirty="0"/>
          </a:p>
        </p:txBody>
      </p:sp>
    </p:spTree>
    <p:extLst>
      <p:ext uri="{BB962C8B-B14F-4D97-AF65-F5344CB8AC3E}">
        <p14:creationId xmlns:p14="http://schemas.microsoft.com/office/powerpoint/2010/main" val="14880371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8"/>
            <a:ext cx="3698989" cy="3130088"/>
          </a:xfrm>
        </p:spPr>
        <p:txBody>
          <a:bodyPr/>
          <a:lstStyle/>
          <a:p>
            <a:r>
              <a:rPr lang="en-US" sz="3600" dirty="0" smtClean="0"/>
              <a:t>How Does the PSAT 8/9 </a:t>
            </a:r>
            <a:br>
              <a:rPr lang="en-US" sz="3600" dirty="0" smtClean="0"/>
            </a:br>
            <a:r>
              <a:rPr lang="en-US" sz="3600" dirty="0" smtClean="0"/>
              <a:t>Connect to the </a:t>
            </a:r>
            <a:r>
              <a:rPr lang="ro-RO" sz="3600" dirty="0"/>
              <a:t> PSAT 10,</a:t>
            </a:r>
            <a:r>
              <a:rPr lang="en-US" sz="3600" dirty="0" smtClean="0"/>
              <a:t> the PSAT/NMSQT, and the SAT?</a:t>
            </a:r>
            <a:endParaRPr lang="en-US" sz="3600" dirty="0"/>
          </a:p>
        </p:txBody>
      </p:sp>
      <p:sp>
        <p:nvSpPr>
          <p:cNvPr id="7" name="Content Placeholder 6"/>
          <p:cNvSpPr>
            <a:spLocks noGrp="1"/>
          </p:cNvSpPr>
          <p:nvPr>
            <p:ph idx="1"/>
          </p:nvPr>
        </p:nvSpPr>
        <p:spPr/>
        <p:txBody>
          <a:bodyPr/>
          <a:lstStyle/>
          <a:p>
            <a:pPr marL="0" indent="0">
              <a:buNone/>
            </a:pPr>
            <a:r>
              <a:rPr lang="en-US" sz="2000" b="1" dirty="0" smtClean="0">
                <a:solidFill>
                  <a:schemeClr val="accent1"/>
                </a:solidFill>
              </a:rPr>
              <a:t>Content and </a:t>
            </a:r>
            <a:br>
              <a:rPr lang="en-US" sz="2000" b="1" dirty="0" smtClean="0">
                <a:solidFill>
                  <a:schemeClr val="accent1"/>
                </a:solidFill>
              </a:rPr>
            </a:br>
            <a:r>
              <a:rPr lang="en-US" sz="2000" b="1" dirty="0" smtClean="0">
                <a:solidFill>
                  <a:schemeClr val="accent1"/>
                </a:solidFill>
              </a:rPr>
              <a:t>Domain Alignment</a:t>
            </a:r>
          </a:p>
          <a:p>
            <a:pPr marL="0" indent="0">
              <a:buNone/>
            </a:pPr>
            <a:r>
              <a:rPr lang="en-US" sz="2000" dirty="0"/>
              <a:t>All tests in the SAT Suite </a:t>
            </a:r>
            <a:r>
              <a:rPr lang="en-US" sz="2000" dirty="0" smtClean="0"/>
              <a:t/>
            </a:r>
            <a:br>
              <a:rPr lang="en-US" sz="2000" dirty="0" smtClean="0"/>
            </a:br>
            <a:r>
              <a:rPr lang="en-US" sz="2000" dirty="0" smtClean="0"/>
              <a:t>of </a:t>
            </a:r>
            <a:r>
              <a:rPr lang="en-US" sz="2000" dirty="0"/>
              <a:t>Assessments (SAT, </a:t>
            </a:r>
            <a:r>
              <a:rPr lang="en-US" sz="2000" dirty="0" smtClean="0"/>
              <a:t/>
            </a:r>
            <a:br>
              <a:rPr lang="en-US" sz="2000" dirty="0" smtClean="0"/>
            </a:br>
            <a:r>
              <a:rPr lang="en-US" sz="2000" dirty="0" smtClean="0"/>
              <a:t>PSAT</a:t>
            </a:r>
            <a:r>
              <a:rPr lang="en-US" sz="2000" dirty="0"/>
              <a:t>/NMSQT, </a:t>
            </a:r>
            <a:r>
              <a:rPr lang="en-US" sz="2000" dirty="0" smtClean="0"/>
              <a:t>PSAT</a:t>
            </a:r>
            <a:r>
              <a:rPr lang="en-US" sz="2000" baseline="30000" dirty="0" smtClean="0"/>
              <a:t> </a:t>
            </a:r>
            <a:r>
              <a:rPr lang="en-US" sz="2000" dirty="0"/>
              <a:t>10, and </a:t>
            </a:r>
            <a:r>
              <a:rPr lang="en-US" sz="2000" dirty="0" smtClean="0"/>
              <a:t>PSAT</a:t>
            </a:r>
            <a:r>
              <a:rPr lang="en-US" sz="2000" baseline="30000" dirty="0" smtClean="0"/>
              <a:t> </a:t>
            </a:r>
            <a:r>
              <a:rPr lang="en-US" sz="2000" dirty="0"/>
              <a:t>8/9) are aligned to the same research backbone and focus on the same domain of knowledge and skills. </a:t>
            </a:r>
          </a:p>
        </p:txBody>
      </p:sp>
      <p:sp>
        <p:nvSpPr>
          <p:cNvPr id="8" name="Content Placeholder 7"/>
          <p:cNvSpPr>
            <a:spLocks noGrp="1"/>
          </p:cNvSpPr>
          <p:nvPr>
            <p:ph idx="14"/>
          </p:nvPr>
        </p:nvSpPr>
        <p:spPr/>
        <p:txBody>
          <a:bodyPr/>
          <a:lstStyle/>
          <a:p>
            <a:pPr marL="0" indent="0">
              <a:buNone/>
            </a:pPr>
            <a:r>
              <a:rPr lang="en-US" sz="2000" b="1" dirty="0" smtClean="0">
                <a:solidFill>
                  <a:schemeClr val="accent1"/>
                </a:solidFill>
              </a:rPr>
              <a:t>Scoring</a:t>
            </a:r>
            <a:endParaRPr lang="en-US" sz="2000" b="1" dirty="0">
              <a:solidFill>
                <a:schemeClr val="accent1"/>
              </a:solidFill>
            </a:endParaRPr>
          </a:p>
          <a:p>
            <a:pPr marL="0" indent="0">
              <a:buNone/>
            </a:pPr>
            <a:r>
              <a:rPr lang="en-US" sz="2000" dirty="0"/>
              <a:t>All tests in the SAT Suite of Assessments are on a common score scale that provides consistent feedback, enabling teachers to adjust instruction to better support students who are ahead </a:t>
            </a:r>
            <a:r>
              <a:rPr lang="en-US" sz="2000" dirty="0" smtClean="0"/>
              <a:t>       or </a:t>
            </a:r>
            <a:r>
              <a:rPr lang="en-US" sz="2000" dirty="0"/>
              <a:t>behind. </a:t>
            </a:r>
          </a:p>
        </p:txBody>
      </p:sp>
      <p:pic>
        <p:nvPicPr>
          <p:cNvPr id="9" name="Picture 8" descr="A figure is shown comparing scores on the S A T, the P S A T 10 and P S A T/N M S Q T, and the P S A T 8/9. At the bottom a horizontal line with 120 on the left and 800 on the right, and tick marks every 100 from 200 to 800, shows the test score. A horizontal light blue bar above the scores goes from 120 to 720 and shows the possible P S A T 8/9 scores. A horizontal medium blue bar above the scores goes from 160 to 760 and shows the possible P S A T 10 and P S A T/N M S Q T scores. A horizontal dark blue bar above the scores goes from 200 to 800 and shows the possible S A T scores. Vertical dotted arrows in the respective colors show the grade-level benchmark score that indicates if students are making &quot;on target&quot; progress toward the S A T benchmark. The light blue line is at about 410, the medium blue line is at about 430, and the dark blue line is at about 450."/>
          <p:cNvPicPr>
            <a:picLocks noChangeAspect="1"/>
          </p:cNvPicPr>
          <p:nvPr/>
        </p:nvPicPr>
        <p:blipFill>
          <a:blip r:embed="rId2"/>
          <a:stretch>
            <a:fillRect/>
          </a:stretch>
        </p:blipFill>
        <p:spPr>
          <a:xfrm>
            <a:off x="4356100" y="3346659"/>
            <a:ext cx="6851904" cy="3148584"/>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17</a:t>
            </a:fld>
            <a:endParaRPr lang="en-US" dirty="0"/>
          </a:p>
        </p:txBody>
      </p:sp>
    </p:spTree>
    <p:extLst>
      <p:ext uri="{BB962C8B-B14F-4D97-AF65-F5344CB8AC3E}">
        <p14:creationId xmlns:p14="http://schemas.microsoft.com/office/powerpoint/2010/main" val="1615459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3139321"/>
          </a:xfrm>
        </p:spPr>
        <p:txBody>
          <a:bodyPr/>
          <a:lstStyle/>
          <a:p>
            <a:r>
              <a:rPr lang="en-US" sz="3600" dirty="0"/>
              <a:t>How Does the PSAT 8/9 Connect to the  </a:t>
            </a:r>
            <a:r>
              <a:rPr lang="en-US" sz="3600" dirty="0" smtClean="0"/>
              <a:t>PSAT 10, the</a:t>
            </a:r>
            <a:br>
              <a:rPr lang="en-US" sz="3600" dirty="0" smtClean="0"/>
            </a:br>
            <a:r>
              <a:rPr lang="en-US" sz="3600" dirty="0" smtClean="0"/>
              <a:t>PSAT/NMSQT, </a:t>
            </a:r>
            <a:r>
              <a:rPr lang="en-US" sz="3600" dirty="0"/>
              <a:t>and the </a:t>
            </a:r>
            <a:r>
              <a:rPr lang="en-US" sz="3600" dirty="0" smtClean="0"/>
              <a:t>SAT?</a:t>
            </a:r>
            <a:endParaRPr lang="en-US" sz="3600" dirty="0"/>
          </a:p>
        </p:txBody>
      </p:sp>
      <p:sp>
        <p:nvSpPr>
          <p:cNvPr id="7" name="Content Placeholder 6"/>
          <p:cNvSpPr>
            <a:spLocks noGrp="1"/>
          </p:cNvSpPr>
          <p:nvPr>
            <p:ph idx="1"/>
          </p:nvPr>
        </p:nvSpPr>
        <p:spPr>
          <a:xfrm>
            <a:off x="4773478" y="555809"/>
            <a:ext cx="6960030" cy="5372292"/>
          </a:xfrm>
        </p:spPr>
        <p:txBody>
          <a:bodyPr/>
          <a:lstStyle/>
          <a:p>
            <a:pPr marL="0" indent="0">
              <a:buNone/>
            </a:pPr>
            <a:r>
              <a:rPr lang="en-US" sz="2800" dirty="0" smtClean="0"/>
              <a:t>The </a:t>
            </a:r>
            <a:r>
              <a:rPr lang="en-US" sz="2800" dirty="0"/>
              <a:t>score students get on the PSAT 8/9 is the same score they would have gotten on the </a:t>
            </a:r>
            <a:r>
              <a:rPr lang="en-US" sz="2800" dirty="0" smtClean="0"/>
              <a:t>PSAT10</a:t>
            </a:r>
            <a:r>
              <a:rPr lang="en-US" sz="2800" dirty="0"/>
              <a:t>, </a:t>
            </a:r>
            <a:r>
              <a:rPr lang="en-US" sz="2800" dirty="0" smtClean="0"/>
              <a:t>PSAT/NMSQT, </a:t>
            </a:r>
            <a:r>
              <a:rPr lang="en-US" sz="2800" dirty="0"/>
              <a:t>or SAT if </a:t>
            </a:r>
            <a:r>
              <a:rPr lang="en-US" sz="2800" dirty="0" smtClean="0"/>
              <a:t>they’d taken it on </a:t>
            </a:r>
            <a:r>
              <a:rPr lang="en-US" sz="2800" dirty="0"/>
              <a:t>the same day. </a:t>
            </a:r>
          </a:p>
        </p:txBody>
      </p:sp>
      <p:pic>
        <p:nvPicPr>
          <p:cNvPr id="9" name="Picture 8" descr="A figure is shown comparing scores on the S A T, the P S A T 10 and P S A T/N M S Q T, and the P S A T 8/9. At the bottom a horizontal line with 120 on the left and 800 on the right, and tick marks every 100 from 200 to 800, shows the test score. A horizontal light blue bar above the scores goes from 120 to 720 and shows the possible P S A T 8/9 scores. A horizontal medium blue bar above the scores goes from 160 to 760 and shows the possible P S A T 10 and P S A T/N M S Q T scores. A horizontal dark blue bar above the scores goes from 200 to 800 and shows the possible S A T scores. Vertical dotted arrows in the respective colors show the grade-level benchmark score that indicates if students are making &quot;on target&quot; progress toward the S A T benchmark. The light blue line is at about 410, the medium blue line is at about 430, and the dark blue line is at about 450. A vertical gray line is drawn through all three bars at the score 580."/>
          <p:cNvPicPr>
            <a:picLocks noChangeAspect="1"/>
          </p:cNvPicPr>
          <p:nvPr/>
        </p:nvPicPr>
        <p:blipFill>
          <a:blip r:embed="rId2"/>
          <a:stretch>
            <a:fillRect/>
          </a:stretch>
        </p:blipFill>
        <p:spPr>
          <a:xfrm>
            <a:off x="4356100" y="3346659"/>
            <a:ext cx="6851904" cy="3148584"/>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18</a:t>
            </a:fld>
            <a:endParaRPr lang="en-US" dirty="0"/>
          </a:p>
        </p:txBody>
      </p:sp>
    </p:spTree>
    <p:extLst>
      <p:ext uri="{BB962C8B-B14F-4D97-AF65-F5344CB8AC3E}">
        <p14:creationId xmlns:p14="http://schemas.microsoft.com/office/powerpoint/2010/main" val="19077450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1894365"/>
          </a:xfrm>
        </p:spPr>
        <p:txBody>
          <a:bodyPr/>
          <a:lstStyle/>
          <a:p>
            <a:r>
              <a:rPr lang="en-US" dirty="0"/>
              <a:t>How to Prepare for the</a:t>
            </a:r>
            <a:br>
              <a:rPr lang="en-US" dirty="0"/>
            </a:br>
            <a:r>
              <a:rPr lang="en-US" dirty="0" smtClean="0"/>
              <a:t>PSAT 8/9</a:t>
            </a:r>
            <a:endParaRPr lang="en-US" dirty="0"/>
          </a:p>
        </p:txBody>
      </p:sp>
    </p:spTree>
    <p:extLst>
      <p:ext uri="{BB962C8B-B14F-4D97-AF65-F5344CB8AC3E}">
        <p14:creationId xmlns:p14="http://schemas.microsoft.com/office/powerpoint/2010/main" val="3832439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dirty="0" smtClean="0"/>
              <a:t>Contents</a:t>
            </a:r>
            <a:endParaRPr lang="en-US" dirty="0"/>
          </a:p>
        </p:txBody>
      </p:sp>
      <p:sp>
        <p:nvSpPr>
          <p:cNvPr id="3" name="Content Placeholder 2"/>
          <p:cNvSpPr>
            <a:spLocks noGrp="1"/>
          </p:cNvSpPr>
          <p:nvPr>
            <p:ph idx="1"/>
          </p:nvPr>
        </p:nvSpPr>
        <p:spPr>
          <a:xfrm>
            <a:off x="4767263" y="559824"/>
            <a:ext cx="6970800" cy="5566339"/>
          </a:xfrm>
        </p:spPr>
        <p:txBody>
          <a:bodyPr/>
          <a:lstStyle/>
          <a:p>
            <a:pPr>
              <a:lnSpc>
                <a:spcPct val="120000"/>
              </a:lnSpc>
            </a:pPr>
            <a:r>
              <a:rPr lang="en-US" dirty="0" smtClean="0"/>
              <a:t>What Is </a:t>
            </a:r>
            <a:r>
              <a:rPr lang="en-US" dirty="0"/>
              <a:t>the </a:t>
            </a:r>
            <a:r>
              <a:rPr lang="en-US" dirty="0" smtClean="0"/>
              <a:t>PSAT 8/9? </a:t>
            </a:r>
            <a:endParaRPr lang="en-US" dirty="0"/>
          </a:p>
          <a:p>
            <a:pPr>
              <a:lnSpc>
                <a:spcPct val="120000"/>
              </a:lnSpc>
            </a:pPr>
            <a:r>
              <a:rPr lang="en-US" dirty="0" smtClean="0"/>
              <a:t>Benefits of the PSAT 8/9</a:t>
            </a:r>
          </a:p>
          <a:p>
            <a:pPr>
              <a:lnSpc>
                <a:spcPct val="120000"/>
              </a:lnSpc>
            </a:pPr>
            <a:r>
              <a:rPr lang="en-US" dirty="0" smtClean="0"/>
              <a:t>When Is the </a:t>
            </a:r>
            <a:r>
              <a:rPr lang="en-US" dirty="0"/>
              <a:t>PSAT 8</a:t>
            </a:r>
            <a:r>
              <a:rPr lang="en-US" dirty="0" smtClean="0"/>
              <a:t>/9?</a:t>
            </a:r>
            <a:endParaRPr lang="en-US" dirty="0"/>
          </a:p>
          <a:p>
            <a:pPr>
              <a:lnSpc>
                <a:spcPct val="120000"/>
              </a:lnSpc>
            </a:pPr>
            <a:r>
              <a:rPr lang="en-US" dirty="0" smtClean="0"/>
              <a:t>Skills Tested on the PSAT 8/9 </a:t>
            </a:r>
            <a:endParaRPr lang="en-US" dirty="0"/>
          </a:p>
          <a:p>
            <a:pPr>
              <a:lnSpc>
                <a:spcPct val="120000"/>
              </a:lnSpc>
            </a:pPr>
            <a:r>
              <a:rPr lang="en-US" dirty="0" smtClean="0"/>
              <a:t>How to Prepare for the PSAT</a:t>
            </a:r>
            <a:r>
              <a:rPr lang="en-US" dirty="0"/>
              <a:t> </a:t>
            </a:r>
            <a:r>
              <a:rPr lang="en-US" dirty="0" smtClean="0"/>
              <a:t>8/9 </a:t>
            </a:r>
            <a:endParaRPr lang="en-US" dirty="0"/>
          </a:p>
          <a:p>
            <a:pPr>
              <a:lnSpc>
                <a:spcPct val="120000"/>
              </a:lnSpc>
            </a:pPr>
            <a:r>
              <a:rPr lang="en-US" dirty="0" smtClean="0"/>
              <a:t>Resources</a:t>
            </a: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8278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smtClean="0"/>
              <a:t>Know How the PSAT 8/9</a:t>
            </a:r>
            <a:r>
              <a:rPr lang="en-US" sz="3600" baseline="30000" dirty="0" smtClean="0"/>
              <a:t> </a:t>
            </a:r>
            <a:r>
              <a:rPr lang="en-US" sz="3600" dirty="0" smtClean="0"/>
              <a:t>Is Scored</a:t>
            </a:r>
            <a:endParaRPr lang="en-US" sz="3600" dirty="0"/>
          </a:p>
        </p:txBody>
      </p:sp>
      <p:sp>
        <p:nvSpPr>
          <p:cNvPr id="6" name="Content Placeholder 5"/>
          <p:cNvSpPr>
            <a:spLocks noGrp="1"/>
          </p:cNvSpPr>
          <p:nvPr>
            <p:ph idx="1"/>
          </p:nvPr>
        </p:nvSpPr>
        <p:spPr>
          <a:xfrm>
            <a:off x="4773478" y="555809"/>
            <a:ext cx="7062922" cy="5372292"/>
          </a:xfrm>
        </p:spPr>
        <p:txBody>
          <a:bodyPr/>
          <a:lstStyle/>
          <a:p>
            <a:pPr marL="0" indent="0">
              <a:spcBef>
                <a:spcPts val="700"/>
              </a:spcBef>
              <a:buNone/>
            </a:pPr>
            <a:r>
              <a:rPr lang="en-US" sz="2400" b="1" dirty="0" smtClean="0">
                <a:solidFill>
                  <a:schemeClr val="accent1"/>
                </a:solidFill>
              </a:rPr>
              <a:t>Rights-Only Scoring </a:t>
            </a:r>
            <a:endParaRPr lang="en-US" sz="2400" dirty="0"/>
          </a:p>
          <a:p>
            <a:pPr>
              <a:spcBef>
                <a:spcPts val="700"/>
              </a:spcBef>
              <a:buFont typeface="Arial"/>
              <a:buChar char="•"/>
            </a:pPr>
            <a:r>
              <a:rPr lang="en-US" sz="2400" dirty="0" smtClean="0"/>
              <a:t>1 point </a:t>
            </a:r>
            <a:r>
              <a:rPr lang="en-US" sz="2400" dirty="0"/>
              <a:t>for each correct answer </a:t>
            </a:r>
            <a:endParaRPr lang="en-US" sz="2400" dirty="0" smtClean="0"/>
          </a:p>
          <a:p>
            <a:pPr>
              <a:spcBef>
                <a:spcPts val="700"/>
              </a:spcBef>
              <a:buFont typeface="Arial"/>
              <a:buChar char="•"/>
            </a:pPr>
            <a:r>
              <a:rPr lang="en-US" sz="2400" dirty="0" smtClean="0"/>
              <a:t>0 </a:t>
            </a:r>
            <a:r>
              <a:rPr lang="en-US" sz="2400" dirty="0"/>
              <a:t>points deducted for each incorrect or </a:t>
            </a:r>
            <a:r>
              <a:rPr lang="en-US" sz="2400" dirty="0" smtClean="0"/>
              <a:t>          blank </a:t>
            </a:r>
            <a:r>
              <a:rPr lang="en-US" sz="2400" dirty="0"/>
              <a:t>question </a:t>
            </a:r>
            <a:endParaRPr lang="en-US" sz="2400" dirty="0" smtClean="0"/>
          </a:p>
          <a:p>
            <a:pPr>
              <a:spcBef>
                <a:spcPts val="700"/>
              </a:spcBef>
              <a:buFont typeface="Arial"/>
              <a:buChar char="•"/>
            </a:pPr>
            <a:endParaRPr lang="en-US" sz="2400" b="1" dirty="0">
              <a:solidFill>
                <a:schemeClr val="accent1"/>
              </a:solidFill>
            </a:endParaRPr>
          </a:p>
          <a:p>
            <a:pPr marL="0" indent="0">
              <a:spcBef>
                <a:spcPts val="700"/>
              </a:spcBef>
              <a:buNone/>
            </a:pPr>
            <a:r>
              <a:rPr lang="en-US" sz="2400" b="1" dirty="0" smtClean="0">
                <a:solidFill>
                  <a:schemeClr val="accent1"/>
                </a:solidFill>
              </a:rPr>
              <a:t>Math Grid-ins</a:t>
            </a:r>
            <a:endParaRPr lang="en-US" sz="2400" b="1" dirty="0">
              <a:solidFill>
                <a:schemeClr val="accent1"/>
              </a:solidFill>
            </a:endParaRPr>
          </a:p>
          <a:p>
            <a:pPr>
              <a:spcBef>
                <a:spcPts val="700"/>
              </a:spcBef>
            </a:pPr>
            <a:r>
              <a:rPr lang="en-US" sz="2400" dirty="0" smtClean="0"/>
              <a:t>Enter answers </a:t>
            </a:r>
            <a:r>
              <a:rPr lang="en-US" sz="2400" dirty="0"/>
              <a:t>as (reduced) fractions or </a:t>
            </a:r>
            <a:r>
              <a:rPr lang="en-US" sz="2400" dirty="0" smtClean="0"/>
              <a:t>decimals. </a:t>
            </a:r>
          </a:p>
          <a:p>
            <a:pPr>
              <a:spcBef>
                <a:spcPts val="700"/>
              </a:spcBef>
            </a:pPr>
            <a:r>
              <a:rPr lang="en-US" sz="2400" dirty="0" smtClean="0"/>
              <a:t>If </a:t>
            </a:r>
            <a:r>
              <a:rPr lang="en-US" sz="2400" dirty="0"/>
              <a:t>rounding a decimal, make sure to use every </a:t>
            </a:r>
            <a:r>
              <a:rPr lang="en-US" sz="2400" dirty="0" smtClean="0"/>
              <a:t>box. </a:t>
            </a:r>
          </a:p>
          <a:p>
            <a:pPr>
              <a:spcBef>
                <a:spcPts val="700"/>
              </a:spcBef>
              <a:buFont typeface="Arial"/>
              <a:buChar char="•"/>
            </a:pPr>
            <a:endParaRPr lang="en-US" sz="2400" b="1" dirty="0">
              <a:solidFill>
                <a:schemeClr val="accent1"/>
              </a:solidFill>
            </a:endParaRPr>
          </a:p>
          <a:p>
            <a:pPr marL="0" indent="0">
              <a:spcBef>
                <a:spcPts val="700"/>
              </a:spcBef>
              <a:buNone/>
            </a:pPr>
            <a:r>
              <a:rPr lang="en-US" sz="2400" b="1" dirty="0" smtClean="0">
                <a:solidFill>
                  <a:schemeClr val="accent1"/>
                </a:solidFill>
              </a:rPr>
              <a:t>Scale</a:t>
            </a:r>
            <a:endParaRPr lang="en-US" sz="2400" b="1" dirty="0">
              <a:solidFill>
                <a:schemeClr val="accent1"/>
              </a:solidFill>
            </a:endParaRPr>
          </a:p>
          <a:p>
            <a:pPr>
              <a:spcBef>
                <a:spcPts val="700"/>
              </a:spcBef>
            </a:pPr>
            <a:r>
              <a:rPr lang="en-US" sz="2400" dirty="0" smtClean="0"/>
              <a:t>120–720 for each test section </a:t>
            </a:r>
            <a:endParaRPr lang="en-US" sz="2400" dirty="0"/>
          </a:p>
          <a:p>
            <a:pPr>
              <a:spcBef>
                <a:spcPts val="700"/>
              </a:spcBef>
            </a:pPr>
            <a:r>
              <a:rPr lang="en-US" sz="2400" dirty="0" smtClean="0"/>
              <a:t>240–1440 for the total score</a:t>
            </a:r>
            <a:endParaRPr lang="en-US" sz="2400" dirty="0"/>
          </a:p>
          <a:p>
            <a:pPr>
              <a:spcBef>
                <a:spcPts val="700"/>
              </a:spcBef>
            </a:pPr>
            <a:endParaRPr lang="en-US" sz="2400" dirty="0"/>
          </a:p>
        </p:txBody>
      </p:sp>
      <p:sp>
        <p:nvSpPr>
          <p:cNvPr id="3" name="Slide Number Placeholder 2"/>
          <p:cNvSpPr>
            <a:spLocks noGrp="1"/>
          </p:cNvSpPr>
          <p:nvPr>
            <p:ph type="sldNum" sz="quarter" idx="12"/>
          </p:nvPr>
        </p:nvSpPr>
        <p:spPr/>
        <p:txBody>
          <a:bodyPr/>
          <a:lstStyle/>
          <a:p>
            <a:fld id="{017ED8CA-143E-8B40-B3C8-0174DDF149EE}" type="slidenum">
              <a:rPr lang="en-US" smtClean="0"/>
              <a:t>20</a:t>
            </a:fld>
            <a:endParaRPr lang="en-US" dirty="0"/>
          </a:p>
        </p:txBody>
      </p:sp>
    </p:spTree>
    <p:extLst>
      <p:ext uri="{BB962C8B-B14F-4D97-AF65-F5344CB8AC3E}">
        <p14:creationId xmlns:p14="http://schemas.microsoft.com/office/powerpoint/2010/main" val="2215554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smtClean="0"/>
              <a:t>Personalized Skills Information</a:t>
            </a:r>
            <a:endParaRPr lang="en-US" sz="3600" dirty="0"/>
          </a:p>
        </p:txBody>
      </p:sp>
      <p:pic>
        <p:nvPicPr>
          <p:cNvPr id="7" name="Picture 6" descr="The cover page of a P S A T 8/9 Score Report is shown. The student's information is shown in the upper left hand corner. In the center of the page the P S A T 8/9 College Board logo appears above the words Your Score Report. At the bottom of the page is an access code to get your score report online, as well as websites for other resources: Free Practice, Core Course Work, and Explore."/>
          <p:cNvPicPr>
            <a:picLocks noChangeAspect="1"/>
          </p:cNvPicPr>
          <p:nvPr/>
        </p:nvPicPr>
        <p:blipFill>
          <a:blip r:embed="rId2"/>
          <a:stretch>
            <a:fillRect/>
          </a:stretch>
        </p:blipFill>
        <p:spPr>
          <a:xfrm>
            <a:off x="449787" y="2590800"/>
            <a:ext cx="2708564" cy="3505200"/>
          </a:xfrm>
          <a:prstGeom prst="rect">
            <a:avLst/>
          </a:prstGeom>
          <a:ln w="3175" cmpd="sng">
            <a:solidFill>
              <a:schemeClr val="tx1"/>
            </a:solidFill>
          </a:ln>
        </p:spPr>
      </p:pic>
      <p:sp>
        <p:nvSpPr>
          <p:cNvPr id="6" name="Content Placeholder 5"/>
          <p:cNvSpPr>
            <a:spLocks noGrp="1"/>
          </p:cNvSpPr>
          <p:nvPr>
            <p:ph idx="1"/>
          </p:nvPr>
        </p:nvSpPr>
        <p:spPr/>
        <p:txBody>
          <a:bodyPr/>
          <a:lstStyle/>
          <a:p>
            <a:pPr marL="0" indent="0">
              <a:spcBef>
                <a:spcPts val="700"/>
              </a:spcBef>
              <a:buNone/>
            </a:pPr>
            <a:r>
              <a:rPr lang="en-US" sz="2400" b="1" dirty="0" smtClean="0">
                <a:solidFill>
                  <a:schemeClr val="accent1"/>
                </a:solidFill>
              </a:rPr>
              <a:t>The PSAT 8/9 Score Report</a:t>
            </a:r>
            <a:endParaRPr lang="en-US" sz="2400" dirty="0"/>
          </a:p>
          <a:p>
            <a:pPr>
              <a:spcBef>
                <a:spcPts val="700"/>
              </a:spcBef>
            </a:pPr>
            <a:r>
              <a:rPr lang="en-US" sz="2400" dirty="0"/>
              <a:t>Contains information </a:t>
            </a:r>
            <a:r>
              <a:rPr lang="en-US" sz="2400" b="1" dirty="0"/>
              <a:t>to help students improve </a:t>
            </a:r>
            <a:r>
              <a:rPr lang="en-US" sz="2400" b="1" dirty="0" smtClean="0"/>
              <a:t>their academic </a:t>
            </a:r>
            <a:r>
              <a:rPr lang="en-US" sz="2400" b="1" dirty="0"/>
              <a:t>skills</a:t>
            </a:r>
            <a:r>
              <a:rPr lang="en-US" sz="2400" dirty="0"/>
              <a:t>. </a:t>
            </a:r>
          </a:p>
          <a:p>
            <a:pPr>
              <a:spcBef>
                <a:spcPts val="700"/>
              </a:spcBef>
            </a:pPr>
            <a:r>
              <a:rPr lang="en-US" sz="2400" b="1" dirty="0"/>
              <a:t>Lists skills </a:t>
            </a:r>
            <a:r>
              <a:rPr lang="en-US" sz="2400" dirty="0"/>
              <a:t>that students have the best chance of improving with additional work. </a:t>
            </a:r>
          </a:p>
          <a:p>
            <a:pPr>
              <a:spcBef>
                <a:spcPts val="700"/>
              </a:spcBef>
            </a:pPr>
            <a:r>
              <a:rPr lang="en-US" sz="2400" dirty="0"/>
              <a:t>Connects </a:t>
            </a:r>
            <a:r>
              <a:rPr lang="en-US" sz="2400" dirty="0" smtClean="0"/>
              <a:t>students to </a:t>
            </a:r>
            <a:r>
              <a:rPr lang="en-US" sz="2400" b="1" dirty="0"/>
              <a:t>personalized practice </a:t>
            </a:r>
            <a:r>
              <a:rPr lang="en-US" sz="2400" dirty="0"/>
              <a:t>recommendations on </a:t>
            </a:r>
            <a:r>
              <a:rPr lang="en-US" sz="2400" b="1" dirty="0"/>
              <a:t>Khan Academy</a:t>
            </a:r>
            <a:r>
              <a:rPr lang="en-US" sz="2400" dirty="0"/>
              <a:t>. </a:t>
            </a:r>
            <a:r>
              <a:rPr lang="en-US" sz="2400" dirty="0" smtClean="0"/>
              <a:t> </a:t>
            </a:r>
          </a:p>
          <a:p>
            <a:pPr>
              <a:spcBef>
                <a:spcPts val="700"/>
              </a:spcBef>
            </a:pPr>
            <a:endParaRPr lang="en-US" sz="2100" dirty="0"/>
          </a:p>
        </p:txBody>
      </p:sp>
      <p:sp>
        <p:nvSpPr>
          <p:cNvPr id="3" name="Slide Number Placeholder 2"/>
          <p:cNvSpPr>
            <a:spLocks noGrp="1"/>
          </p:cNvSpPr>
          <p:nvPr>
            <p:ph type="sldNum" sz="quarter" idx="12"/>
          </p:nvPr>
        </p:nvSpPr>
        <p:spPr/>
        <p:txBody>
          <a:bodyPr/>
          <a:lstStyle/>
          <a:p>
            <a:fld id="{017ED8CA-143E-8B40-B3C8-0174DDF149EE}" type="slidenum">
              <a:rPr lang="en-US" smtClean="0"/>
              <a:t>21</a:t>
            </a:fld>
            <a:endParaRPr lang="en-US" dirty="0"/>
          </a:p>
        </p:txBody>
      </p:sp>
    </p:spTree>
    <p:extLst>
      <p:ext uri="{BB962C8B-B14F-4D97-AF65-F5344CB8AC3E}">
        <p14:creationId xmlns:p14="http://schemas.microsoft.com/office/powerpoint/2010/main" val="15184321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smtClean="0"/>
              <a:t>Preparation Starts in </a:t>
            </a:r>
            <a:br>
              <a:rPr lang="en-US" sz="3600" dirty="0" smtClean="0"/>
            </a:br>
            <a:r>
              <a:rPr lang="en-US" sz="3600" dirty="0" smtClean="0"/>
              <a:t>School</a:t>
            </a:r>
            <a:endParaRPr lang="en-US" sz="3600" dirty="0"/>
          </a:p>
        </p:txBody>
      </p:sp>
      <p:sp>
        <p:nvSpPr>
          <p:cNvPr id="6" name="Content Placeholder 5"/>
          <p:cNvSpPr>
            <a:spLocks noGrp="1"/>
          </p:cNvSpPr>
          <p:nvPr>
            <p:ph idx="1"/>
          </p:nvPr>
        </p:nvSpPr>
        <p:spPr/>
        <p:txBody>
          <a:bodyPr/>
          <a:lstStyle/>
          <a:p>
            <a:pPr marL="0" indent="0">
              <a:spcBef>
                <a:spcPts val="700"/>
              </a:spcBef>
              <a:buNone/>
            </a:pPr>
            <a:r>
              <a:rPr lang="en-US" sz="3200" b="1" dirty="0" smtClean="0">
                <a:solidFill>
                  <a:schemeClr val="accent1"/>
                </a:solidFill>
              </a:rPr>
              <a:t>Read</a:t>
            </a:r>
            <a:endParaRPr lang="en-US" sz="3200" dirty="0"/>
          </a:p>
          <a:p>
            <a:pPr marL="0" indent="0">
              <a:spcBef>
                <a:spcPts val="700"/>
              </a:spcBef>
              <a:buNone/>
            </a:pPr>
            <a:r>
              <a:rPr lang="en-US" sz="3200" dirty="0"/>
              <a:t>Continuous reading improves vocabulary and develops </a:t>
            </a:r>
            <a:r>
              <a:rPr lang="en-US" sz="3200" dirty="0" smtClean="0"/>
              <a:t>        essential </a:t>
            </a:r>
            <a:r>
              <a:rPr lang="en-US" sz="3200" dirty="0"/>
              <a:t>skills. </a:t>
            </a:r>
            <a:endParaRPr lang="en-US" sz="3200" b="1" dirty="0">
              <a:solidFill>
                <a:schemeClr val="accent1"/>
              </a:solidFill>
            </a:endParaRPr>
          </a:p>
          <a:p>
            <a:pPr marL="0" indent="0">
              <a:spcBef>
                <a:spcPts val="700"/>
              </a:spcBef>
              <a:buNone/>
            </a:pPr>
            <a:endParaRPr lang="en-US" sz="3200" b="1" dirty="0">
              <a:solidFill>
                <a:schemeClr val="accent1"/>
              </a:solidFill>
            </a:endParaRPr>
          </a:p>
          <a:p>
            <a:pPr marL="0" indent="0">
              <a:spcBef>
                <a:spcPts val="700"/>
              </a:spcBef>
              <a:buNone/>
            </a:pPr>
            <a:r>
              <a:rPr lang="en-US" sz="3200" b="1" dirty="0" smtClean="0">
                <a:solidFill>
                  <a:schemeClr val="accent1"/>
                </a:solidFill>
              </a:rPr>
              <a:t>Take Challenging Courses</a:t>
            </a:r>
            <a:endParaRPr lang="en-US" sz="3200" b="1" dirty="0">
              <a:solidFill>
                <a:schemeClr val="accent1"/>
              </a:solidFill>
            </a:endParaRPr>
          </a:p>
          <a:p>
            <a:pPr marL="0" indent="0">
              <a:spcBef>
                <a:spcPts val="700"/>
              </a:spcBef>
              <a:buNone/>
            </a:pPr>
            <a:r>
              <a:rPr lang="en-US" sz="3200" dirty="0"/>
              <a:t>This will help students to develop and strengthen their critical thinking skills. </a:t>
            </a:r>
            <a:endParaRPr lang="en-US" sz="3200" dirty="0" smtClean="0"/>
          </a:p>
        </p:txBody>
      </p:sp>
      <p:sp>
        <p:nvSpPr>
          <p:cNvPr id="3" name="Slide Number Placeholder 2"/>
          <p:cNvSpPr>
            <a:spLocks noGrp="1"/>
          </p:cNvSpPr>
          <p:nvPr>
            <p:ph type="sldNum" sz="quarter" idx="12"/>
          </p:nvPr>
        </p:nvSpPr>
        <p:spPr/>
        <p:txBody>
          <a:bodyPr/>
          <a:lstStyle/>
          <a:p>
            <a:fld id="{017ED8CA-143E-8B40-B3C8-0174DDF149EE}" type="slidenum">
              <a:rPr lang="en-US" smtClean="0"/>
              <a:t>22</a:t>
            </a:fld>
            <a:endParaRPr lang="en-US" dirty="0"/>
          </a:p>
        </p:txBody>
      </p:sp>
    </p:spTree>
    <p:extLst>
      <p:ext uri="{BB962C8B-B14F-4D97-AF65-F5344CB8AC3E}">
        <p14:creationId xmlns:p14="http://schemas.microsoft.com/office/powerpoint/2010/main" val="2156250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4200" dirty="0" smtClean="0"/>
              <a:t>Take the 2017-18 </a:t>
            </a:r>
            <a:br>
              <a:rPr lang="en-US" sz="4200" dirty="0" smtClean="0"/>
            </a:br>
            <a:r>
              <a:rPr lang="en-US" sz="4200" dirty="0" smtClean="0"/>
              <a:t>PSAT 8/9</a:t>
            </a:r>
            <a:endParaRPr lang="en-US" sz="4200" dirty="0"/>
          </a:p>
        </p:txBody>
      </p:sp>
      <p:sp>
        <p:nvSpPr>
          <p:cNvPr id="11" name="Content Placeholder 5"/>
          <p:cNvSpPr>
            <a:spLocks noGrp="1"/>
          </p:cNvSpPr>
          <p:nvPr>
            <p:ph idx="4294967295"/>
          </p:nvPr>
        </p:nvSpPr>
        <p:spPr>
          <a:xfrm>
            <a:off x="4766583" y="943011"/>
            <a:ext cx="2788831" cy="2686146"/>
          </a:xfrm>
          <a:prstGeom prst="rect">
            <a:avLst/>
          </a:prstGeom>
        </p:spPr>
        <p:txBody>
          <a:bodyPr/>
          <a:lstStyle/>
          <a:p>
            <a:pPr marL="0" indent="0">
              <a:spcBef>
                <a:spcPts val="1872"/>
              </a:spcBef>
              <a:buNone/>
            </a:pPr>
            <a:r>
              <a:rPr lang="en-US" sz="2800" dirty="0" smtClean="0"/>
              <a:t>How to Sign Up:</a:t>
            </a:r>
          </a:p>
          <a:p>
            <a:pPr marL="0" indent="0">
              <a:spcBef>
                <a:spcPts val="1872"/>
              </a:spcBef>
              <a:buNone/>
            </a:pPr>
            <a:r>
              <a:rPr lang="en-US" sz="2800" dirty="0" smtClean="0">
                <a:latin typeface="Roboto"/>
              </a:rPr>
              <a:t>Test Day/Date:</a:t>
            </a:r>
          </a:p>
          <a:p>
            <a:pPr marL="0" indent="0">
              <a:spcBef>
                <a:spcPts val="1872"/>
              </a:spcBef>
              <a:buNone/>
            </a:pPr>
            <a:r>
              <a:rPr lang="en-US" sz="2800" dirty="0" smtClean="0">
                <a:latin typeface="Roboto"/>
              </a:rPr>
              <a:t>Time:</a:t>
            </a:r>
          </a:p>
          <a:p>
            <a:pPr marL="0" indent="0">
              <a:spcBef>
                <a:spcPts val="1872"/>
              </a:spcBef>
              <a:buNone/>
            </a:pPr>
            <a:r>
              <a:rPr lang="en-US" sz="2800" dirty="0" smtClean="0">
                <a:latin typeface="Roboto"/>
              </a:rPr>
              <a:t>Location:</a:t>
            </a:r>
            <a:endParaRPr lang="en-US" sz="2800" dirty="0">
              <a:latin typeface="Roboto"/>
            </a:endParaRPr>
          </a:p>
        </p:txBody>
      </p:sp>
      <p:sp>
        <p:nvSpPr>
          <p:cNvPr id="14" name="Content Placeholder 5"/>
          <p:cNvSpPr>
            <a:spLocks noGrp="1"/>
          </p:cNvSpPr>
          <p:nvPr>
            <p:ph idx="4294967295"/>
          </p:nvPr>
        </p:nvSpPr>
        <p:spPr>
          <a:xfrm>
            <a:off x="7646128" y="943011"/>
            <a:ext cx="4201158" cy="2686146"/>
          </a:xfrm>
          <a:prstGeom prst="rect">
            <a:avLst/>
          </a:prstGeom>
        </p:spPr>
        <p:txBody>
          <a:bodyPr/>
          <a:lstStyle/>
          <a:p>
            <a:pPr marL="0" indent="0">
              <a:spcBef>
                <a:spcPts val="1872"/>
              </a:spcBef>
              <a:buNone/>
            </a:pPr>
            <a:r>
              <a:rPr lang="en-US" sz="2800" dirty="0" smtClean="0"/>
              <a:t>____________________</a:t>
            </a:r>
          </a:p>
          <a:p>
            <a:pPr marL="0" indent="0">
              <a:spcBef>
                <a:spcPts val="1872"/>
              </a:spcBef>
              <a:buNone/>
            </a:pPr>
            <a:r>
              <a:rPr lang="en-US" dirty="0"/>
              <a:t>____________________</a:t>
            </a:r>
          </a:p>
          <a:p>
            <a:pPr marL="0" indent="0">
              <a:spcBef>
                <a:spcPts val="1872"/>
              </a:spcBef>
              <a:buNone/>
            </a:pPr>
            <a:r>
              <a:rPr lang="en-US" dirty="0"/>
              <a:t>____________________</a:t>
            </a:r>
          </a:p>
          <a:p>
            <a:pPr marL="0" indent="0">
              <a:spcBef>
                <a:spcPts val="1872"/>
              </a:spcBef>
              <a:buNone/>
            </a:pPr>
            <a:r>
              <a:rPr lang="en-US" dirty="0"/>
              <a:t>____________________</a:t>
            </a:r>
          </a:p>
        </p:txBody>
      </p:sp>
      <p:sp>
        <p:nvSpPr>
          <p:cNvPr id="8" name="Rectangle 7" descr="Decorative"/>
          <p:cNvSpPr/>
          <p:nvPr/>
        </p:nvSpPr>
        <p:spPr>
          <a:xfrm>
            <a:off x="4766583" y="3747801"/>
            <a:ext cx="3869417" cy="16769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5133748" y="3966946"/>
            <a:ext cx="4373110" cy="1276316"/>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latin typeface="Roboto"/>
              </a:rPr>
              <a:t>Make sure you bring:</a:t>
            </a:r>
            <a:endParaRPr lang="en-US" sz="2400" dirty="0"/>
          </a:p>
          <a:p>
            <a:pPr>
              <a:lnSpc>
                <a:spcPct val="80000"/>
              </a:lnSpc>
              <a:spcBef>
                <a:spcPts val="1032"/>
              </a:spcBef>
            </a:pPr>
            <a:r>
              <a:rPr lang="en-US" sz="2400" dirty="0" smtClean="0">
                <a:latin typeface="Roboto"/>
              </a:rPr>
              <a:t>Two No. 2 pencils </a:t>
            </a:r>
            <a:endParaRPr lang="en-US" sz="2400" dirty="0"/>
          </a:p>
          <a:p>
            <a:pPr>
              <a:lnSpc>
                <a:spcPct val="80000"/>
              </a:lnSpc>
              <a:spcBef>
                <a:spcPts val="1032"/>
              </a:spcBef>
            </a:pPr>
            <a:r>
              <a:rPr lang="en-US" sz="2400" dirty="0" smtClean="0">
                <a:latin typeface="Roboto"/>
              </a:rPr>
              <a:t>Calculator (optional)</a:t>
            </a:r>
            <a:endParaRPr lang="en-US" sz="2400" dirty="0">
              <a:latin typeface="Roboto"/>
            </a:endParaRPr>
          </a:p>
          <a:p>
            <a:pPr>
              <a:spcBef>
                <a:spcPts val="1032"/>
              </a:spcBef>
            </a:pPr>
            <a:endParaRPr lang="en-US" sz="2400" dirty="0" smtClean="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23</a:t>
            </a:fld>
            <a:endParaRPr lang="en-US" dirty="0"/>
          </a:p>
        </p:txBody>
      </p:sp>
    </p:spTree>
    <p:extLst>
      <p:ext uri="{BB962C8B-B14F-4D97-AF65-F5344CB8AC3E}">
        <p14:creationId xmlns:p14="http://schemas.microsoft.com/office/powerpoint/2010/main" val="17607778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730969"/>
          </a:xfrm>
        </p:spPr>
        <p:txBody>
          <a:bodyPr/>
          <a:lstStyle/>
          <a:p>
            <a:r>
              <a:rPr lang="en-US" dirty="0" smtClean="0"/>
              <a:t>Resources</a:t>
            </a:r>
            <a:endParaRPr lang="en-US" dirty="0"/>
          </a:p>
        </p:txBody>
      </p:sp>
    </p:spTree>
    <p:extLst>
      <p:ext uri="{BB962C8B-B14F-4D97-AF65-F5344CB8AC3E}">
        <p14:creationId xmlns:p14="http://schemas.microsoft.com/office/powerpoint/2010/main" val="2682200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Resources</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pic>
        <p:nvPicPr>
          <p:cNvPr id="8" name="Picture 7" descr="A screen shot is shown of the official S A T Practice website. It has links to practice problems, tests, and quizzes, as well as instant feedback.&#10;&#10;A screen shot is shown of the website for the P S A T 8/9. It includes test dates, an image of a group of students, and links for ordering tests and viewing scores."/>
          <p:cNvPicPr>
            <a:picLocks noChangeAspect="1"/>
          </p:cNvPicPr>
          <p:nvPr/>
        </p:nvPicPr>
        <p:blipFill>
          <a:blip r:embed="rId2"/>
          <a:stretch>
            <a:fillRect/>
          </a:stretch>
        </p:blipFill>
        <p:spPr>
          <a:xfrm>
            <a:off x="4165601" y="685800"/>
            <a:ext cx="3660648" cy="5486400"/>
          </a:xfrm>
          <a:prstGeom prst="rect">
            <a:avLst/>
          </a:prstGeom>
        </p:spPr>
      </p:pic>
      <p:sp>
        <p:nvSpPr>
          <p:cNvPr id="7" name="Content Placeholder 5"/>
          <p:cNvSpPr>
            <a:spLocks noGrp="1"/>
          </p:cNvSpPr>
          <p:nvPr>
            <p:ph idx="1"/>
          </p:nvPr>
        </p:nvSpPr>
        <p:spPr>
          <a:xfrm>
            <a:off x="7823201" y="1224522"/>
            <a:ext cx="3910307" cy="5372292"/>
          </a:xfrm>
        </p:spPr>
        <p:txBody>
          <a:bodyPr/>
          <a:lstStyle/>
          <a:p>
            <a:pPr marL="0" indent="0">
              <a:buNone/>
            </a:pPr>
            <a:r>
              <a:rPr lang="en-US" sz="1800" dirty="0" smtClean="0"/>
              <a:t>For </a:t>
            </a:r>
            <a:r>
              <a:rPr lang="en-US" sz="1800" dirty="0"/>
              <a:t>personalized resources aligned </a:t>
            </a:r>
            <a:r>
              <a:rPr lang="en-US" sz="1800" dirty="0" smtClean="0"/>
              <a:t/>
            </a:r>
            <a:br>
              <a:rPr lang="en-US" sz="1800" dirty="0" smtClean="0"/>
            </a:br>
            <a:r>
              <a:rPr lang="en-US" sz="1800" dirty="0" smtClean="0"/>
              <a:t>to </a:t>
            </a:r>
            <a:r>
              <a:rPr lang="en-US" sz="1800" dirty="0"/>
              <a:t>the </a:t>
            </a:r>
            <a:r>
              <a:rPr lang="en-US" sz="1800" dirty="0" smtClean="0"/>
              <a:t>SAT</a:t>
            </a:r>
            <a:r>
              <a:rPr lang="en-US" sz="1800" baseline="30000" dirty="0" smtClean="0"/>
              <a:t> </a:t>
            </a:r>
            <a:r>
              <a:rPr lang="en-US" sz="1800" dirty="0"/>
              <a:t>Suite of Assessments (including </a:t>
            </a:r>
            <a:r>
              <a:rPr lang="en-US" sz="1800" dirty="0" smtClean="0"/>
              <a:t>PSAT</a:t>
            </a:r>
            <a:r>
              <a:rPr lang="en-US" sz="1800" baseline="30000" dirty="0" smtClean="0"/>
              <a:t> </a:t>
            </a:r>
            <a:r>
              <a:rPr lang="en-US" sz="1800" dirty="0"/>
              <a:t>8/9, </a:t>
            </a:r>
            <a:r>
              <a:rPr lang="en-US" sz="1800" dirty="0" smtClean="0"/>
              <a:t>PSAT</a:t>
            </a:r>
            <a:r>
              <a:rPr lang="en-US" sz="1800" baseline="30000" dirty="0" smtClean="0"/>
              <a:t> </a:t>
            </a:r>
            <a:r>
              <a:rPr lang="en-US" sz="1800" dirty="0" smtClean="0"/>
              <a:t>10, </a:t>
            </a:r>
            <a:r>
              <a:rPr lang="en-US" sz="1800" dirty="0"/>
              <a:t>and </a:t>
            </a:r>
            <a:r>
              <a:rPr lang="en-US" sz="1800" dirty="0" smtClean="0"/>
              <a:t> </a:t>
            </a:r>
            <a:br>
              <a:rPr lang="en-US" sz="1800" dirty="0" smtClean="0"/>
            </a:br>
            <a:r>
              <a:rPr lang="en-US" sz="1800" dirty="0" smtClean="0"/>
              <a:t>PSAT/NMSQT), </a:t>
            </a:r>
            <a:r>
              <a:rPr lang="en-US" sz="1800" dirty="0"/>
              <a:t>please visit: </a:t>
            </a:r>
          </a:p>
          <a:p>
            <a:pPr marL="0" indent="0">
              <a:buNone/>
            </a:pPr>
            <a:r>
              <a:rPr lang="en-US" sz="2400" b="1" dirty="0" smtClean="0">
                <a:solidFill>
                  <a:schemeClr val="accent1"/>
                </a:solidFill>
                <a:hlinkClick r:id="rId3" action="ppaction://hlinkfile" tooltip="satpractice.org"/>
              </a:rPr>
              <a:t>satpractice.org</a:t>
            </a:r>
            <a:endParaRPr lang="en-US" sz="2400" b="1" dirty="0" smtClean="0"/>
          </a:p>
          <a:p>
            <a:pPr marL="0" indent="0">
              <a:buNone/>
            </a:pPr>
            <a:endParaRPr lang="en-US" sz="2000" b="1" dirty="0"/>
          </a:p>
          <a:p>
            <a:pPr marL="0" indent="0">
              <a:buNone/>
            </a:pPr>
            <a:endParaRPr lang="en-US" sz="2000" b="1" dirty="0" smtClean="0"/>
          </a:p>
          <a:p>
            <a:pPr marL="0" indent="0">
              <a:buNone/>
            </a:pPr>
            <a:r>
              <a:rPr lang="en-US" sz="1800" dirty="0"/>
              <a:t>For general information about the </a:t>
            </a:r>
            <a:r>
              <a:rPr lang="en-US" sz="1800" dirty="0" smtClean="0"/>
              <a:t>PSAT 8/9, </a:t>
            </a:r>
            <a:r>
              <a:rPr lang="en-US" sz="1800" dirty="0"/>
              <a:t>please visit: </a:t>
            </a:r>
          </a:p>
          <a:p>
            <a:pPr marL="0" indent="0">
              <a:buNone/>
            </a:pPr>
            <a:r>
              <a:rPr lang="en-US" sz="2400" b="1" dirty="0" smtClean="0">
                <a:solidFill>
                  <a:schemeClr val="accent1"/>
                </a:solidFill>
                <a:hlinkClick r:id="rId4" action="ppaction://hlinkfile" tooltip="psat.org/8-9 "/>
              </a:rPr>
              <a:t>psat.org/8-9 </a:t>
            </a:r>
            <a:endParaRPr lang="en-US" sz="2400" dirty="0">
              <a:solidFill>
                <a:schemeClr val="accent1"/>
              </a:solidFill>
              <a:latin typeface="Roboto"/>
            </a:endParaRPr>
          </a:p>
          <a:p>
            <a:pPr marL="0" indent="0">
              <a:buNone/>
            </a:pPr>
            <a:endParaRPr lang="en-US" sz="2000" b="1"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25</a:t>
            </a:fld>
            <a:endParaRPr lang="en-US" dirty="0"/>
          </a:p>
        </p:txBody>
      </p:sp>
    </p:spTree>
    <p:extLst>
      <p:ext uri="{BB962C8B-B14F-4D97-AF65-F5344CB8AC3E}">
        <p14:creationId xmlns:p14="http://schemas.microsoft.com/office/powerpoint/2010/main" val="13495058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5" y="617802"/>
            <a:ext cx="5764365" cy="2151358"/>
          </a:xfrm>
        </p:spPr>
        <p:txBody>
          <a:bodyPr/>
          <a:lstStyle/>
          <a:p>
            <a:r>
              <a:rPr lang="en-US" sz="7200" dirty="0" smtClean="0"/>
              <a:t>Good luck!</a:t>
            </a:r>
            <a:endParaRPr lang="en-US" sz="7200" dirty="0"/>
          </a:p>
        </p:txBody>
      </p:sp>
    </p:spTree>
    <p:extLst>
      <p:ext uri="{BB962C8B-B14F-4D97-AF65-F5344CB8AC3E}">
        <p14:creationId xmlns:p14="http://schemas.microsoft.com/office/powerpoint/2010/main" val="1607252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Is </a:t>
            </a:r>
            <a:r>
              <a:rPr lang="en-US" dirty="0"/>
              <a:t>the </a:t>
            </a:r>
            <a:r>
              <a:rPr lang="en-US" dirty="0" smtClean="0"/>
              <a:t>PSAT </a:t>
            </a:r>
            <a:r>
              <a:rPr lang="en-US" dirty="0"/>
              <a:t>8/9?</a:t>
            </a:r>
          </a:p>
        </p:txBody>
      </p:sp>
    </p:spTree>
    <p:extLst>
      <p:ext uri="{BB962C8B-B14F-4D97-AF65-F5344CB8AC3E}">
        <p14:creationId xmlns:p14="http://schemas.microsoft.com/office/powerpoint/2010/main" val="29304913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144929"/>
          </a:xfrm>
        </p:spPr>
        <p:txBody>
          <a:bodyPr/>
          <a:lstStyle/>
          <a:p>
            <a:r>
              <a:rPr lang="en-US" sz="3600" dirty="0" smtClean="0"/>
              <a:t>Some </a:t>
            </a:r>
            <a:br>
              <a:rPr lang="en-US" sz="3600" dirty="0" smtClean="0"/>
            </a:br>
            <a:r>
              <a:rPr lang="en-US" sz="3600" dirty="0" smtClean="0"/>
              <a:t>Key Facts</a:t>
            </a:r>
            <a:endParaRPr lang="en-US" sz="3600" dirty="0"/>
          </a:p>
        </p:txBody>
      </p:sp>
      <p:sp>
        <p:nvSpPr>
          <p:cNvPr id="2" name="Content Placeholder 1"/>
          <p:cNvSpPr>
            <a:spLocks noGrp="1"/>
          </p:cNvSpPr>
          <p:nvPr>
            <p:ph idx="1"/>
          </p:nvPr>
        </p:nvSpPr>
        <p:spPr>
          <a:xfrm>
            <a:off x="4773478" y="555808"/>
            <a:ext cx="6847022" cy="5637809"/>
          </a:xfrm>
        </p:spPr>
        <p:txBody>
          <a:bodyPr/>
          <a:lstStyle/>
          <a:p>
            <a:pPr>
              <a:lnSpc>
                <a:spcPct val="100000"/>
              </a:lnSpc>
            </a:pPr>
            <a:r>
              <a:rPr lang="en-US" sz="2400" dirty="0" smtClean="0"/>
              <a:t>The </a:t>
            </a:r>
            <a:r>
              <a:rPr lang="en-US" sz="2400" dirty="0"/>
              <a:t>PSAT</a:t>
            </a:r>
            <a:r>
              <a:rPr lang="en-US" sz="2400" baseline="30000" dirty="0"/>
              <a:t>™ </a:t>
            </a:r>
            <a:r>
              <a:rPr lang="en-US" sz="2400" dirty="0"/>
              <a:t>8/9 is designed for </a:t>
            </a:r>
            <a:r>
              <a:rPr lang="en-US" sz="2400" b="1" dirty="0" smtClean="0"/>
              <a:t>8th‐ </a:t>
            </a:r>
            <a:r>
              <a:rPr lang="en-US" sz="2400" dirty="0"/>
              <a:t>and </a:t>
            </a:r>
            <a:r>
              <a:rPr lang="en-US" sz="2400" dirty="0" smtClean="0"/>
              <a:t>          </a:t>
            </a:r>
            <a:r>
              <a:rPr lang="en-US" sz="2400" b="1" dirty="0" smtClean="0"/>
              <a:t>9th‐grade students. </a:t>
            </a:r>
          </a:p>
          <a:p>
            <a:pPr>
              <a:lnSpc>
                <a:spcPct val="100000"/>
              </a:lnSpc>
            </a:pPr>
            <a:r>
              <a:rPr lang="en-US" sz="2400" dirty="0"/>
              <a:t>The PSAT 8/9 is a test that will help educators and students figure out </a:t>
            </a:r>
            <a:r>
              <a:rPr lang="en-US" sz="2400" b="1" dirty="0"/>
              <a:t>what students need to work on most </a:t>
            </a:r>
            <a:r>
              <a:rPr lang="en-US" sz="2400" dirty="0"/>
              <a:t>so that they are ready for college when they graduate from high </a:t>
            </a:r>
            <a:r>
              <a:rPr lang="en-US" sz="2400" dirty="0" smtClean="0"/>
              <a:t>school.</a:t>
            </a:r>
          </a:p>
          <a:p>
            <a:pPr>
              <a:lnSpc>
                <a:spcPct val="100000"/>
              </a:lnSpc>
            </a:pPr>
            <a:r>
              <a:rPr lang="en-US" sz="2400" dirty="0"/>
              <a:t>Scores for the SAT</a:t>
            </a:r>
            <a:r>
              <a:rPr lang="en-US" sz="2400" baseline="30000" dirty="0"/>
              <a:t>® </a:t>
            </a:r>
            <a:r>
              <a:rPr lang="en-US" sz="2400" dirty="0"/>
              <a:t>Suite of Assessments (SAT, PSAT/NMSQT</a:t>
            </a:r>
            <a:r>
              <a:rPr lang="en-US" sz="2400" baseline="30000" dirty="0"/>
              <a:t>®</a:t>
            </a:r>
            <a:r>
              <a:rPr lang="en-US" sz="2400" dirty="0"/>
              <a:t>, PSAT</a:t>
            </a:r>
            <a:r>
              <a:rPr lang="en-US" sz="2400" baseline="30000" dirty="0"/>
              <a:t>™ </a:t>
            </a:r>
            <a:r>
              <a:rPr lang="en-US" sz="2400" dirty="0"/>
              <a:t>10, and </a:t>
            </a:r>
            <a:r>
              <a:rPr lang="en-US" sz="2400" dirty="0" smtClean="0"/>
              <a:t>PSAT</a:t>
            </a:r>
            <a:r>
              <a:rPr lang="en-US" sz="2400" baseline="30000" dirty="0" smtClean="0"/>
              <a:t> </a:t>
            </a:r>
            <a:r>
              <a:rPr lang="en-US" sz="2400" dirty="0"/>
              <a:t>8/9) are reported on a common vertical scale, allowing educators and students to </a:t>
            </a:r>
            <a:r>
              <a:rPr lang="en-US" sz="2400" b="1" dirty="0"/>
              <a:t>measure </a:t>
            </a:r>
            <a:r>
              <a:rPr lang="en-US" sz="2400" b="1" dirty="0" smtClean="0"/>
              <a:t>progress</a:t>
            </a:r>
            <a:r>
              <a:rPr lang="en-US" sz="2400" dirty="0" smtClean="0"/>
              <a:t>.</a:t>
            </a:r>
            <a:endParaRPr lang="en-US" sz="2400" b="1" dirty="0" smtClean="0"/>
          </a:p>
          <a:p>
            <a:pPr>
              <a:lnSpc>
                <a:spcPct val="100000"/>
              </a:lnSpc>
            </a:pPr>
            <a:r>
              <a:rPr lang="en-US" sz="2400" dirty="0" smtClean="0"/>
              <a:t>Test length: 2 </a:t>
            </a:r>
            <a:r>
              <a:rPr lang="en-US" sz="2400" dirty="0"/>
              <a:t>hours and 25 </a:t>
            </a:r>
            <a:r>
              <a:rPr lang="en-US" sz="2400" dirty="0" smtClean="0"/>
              <a:t>minutes.</a:t>
            </a:r>
          </a:p>
          <a:p>
            <a:pPr>
              <a:lnSpc>
                <a:spcPct val="100000"/>
              </a:lnSpc>
            </a:pPr>
            <a:r>
              <a:rPr lang="en-US" sz="2400" dirty="0" smtClean="0"/>
              <a:t>There’s</a:t>
            </a:r>
            <a:r>
              <a:rPr lang="en-US" sz="2400" b="1" dirty="0" smtClean="0"/>
              <a:t> no </a:t>
            </a:r>
            <a:r>
              <a:rPr lang="en-US" sz="2400" b="1" dirty="0"/>
              <a:t>penalty for guessing </a:t>
            </a:r>
            <a:r>
              <a:rPr lang="en-US" sz="2400" dirty="0" smtClean="0"/>
              <a:t>or blank responses, also known as “rights-only scoring.”</a:t>
            </a:r>
            <a:endParaRPr lang="en-US" sz="2400" i="1" dirty="0" smtClean="0"/>
          </a:p>
        </p:txBody>
      </p:sp>
      <p:sp>
        <p:nvSpPr>
          <p:cNvPr id="3" name="Slide Number Placeholder 2"/>
          <p:cNvSpPr>
            <a:spLocks noGrp="1"/>
          </p:cNvSpPr>
          <p:nvPr>
            <p:ph type="sldNum" sz="quarter" idx="12"/>
          </p:nvPr>
        </p:nvSpPr>
        <p:spPr/>
        <p:txBody>
          <a:bodyPr/>
          <a:lstStyle/>
          <a:p>
            <a:fld id="{017ED8CA-143E-8B40-B3C8-0174DDF149EE}" type="slidenum">
              <a:rPr lang="en-US" smtClean="0"/>
              <a:t>4</a:t>
            </a:fld>
            <a:endParaRPr lang="en-US" dirty="0"/>
          </a:p>
        </p:txBody>
      </p:sp>
    </p:spTree>
    <p:extLst>
      <p:ext uri="{BB962C8B-B14F-4D97-AF65-F5344CB8AC3E}">
        <p14:creationId xmlns:p14="http://schemas.microsoft.com/office/powerpoint/2010/main" val="964832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144929"/>
          </a:xfrm>
        </p:spPr>
        <p:txBody>
          <a:bodyPr/>
          <a:lstStyle/>
          <a:p>
            <a:r>
              <a:rPr lang="en-US" sz="3600" dirty="0" smtClean="0"/>
              <a:t>Benefits of the</a:t>
            </a:r>
            <a:br>
              <a:rPr lang="en-US" sz="3600" dirty="0" smtClean="0"/>
            </a:br>
            <a:r>
              <a:rPr lang="en-US" sz="3600" dirty="0" smtClean="0"/>
              <a:t>PSAT 8/9</a:t>
            </a:r>
            <a:endParaRPr lang="en-US" sz="3600" dirty="0"/>
          </a:p>
        </p:txBody>
      </p:sp>
      <p:sp>
        <p:nvSpPr>
          <p:cNvPr id="2" name="Content Placeholder 1"/>
          <p:cNvSpPr>
            <a:spLocks noGrp="1"/>
          </p:cNvSpPr>
          <p:nvPr>
            <p:ph idx="1"/>
          </p:nvPr>
        </p:nvSpPr>
        <p:spPr>
          <a:xfrm>
            <a:off x="5878286" y="555809"/>
            <a:ext cx="5855222" cy="5812334"/>
          </a:xfrm>
        </p:spPr>
        <p:txBody>
          <a:bodyPr/>
          <a:lstStyle/>
          <a:p>
            <a:pPr marL="0" indent="0">
              <a:lnSpc>
                <a:spcPct val="100000"/>
              </a:lnSpc>
              <a:spcBef>
                <a:spcPts val="2200"/>
              </a:spcBef>
              <a:buNone/>
            </a:pPr>
            <a:r>
              <a:rPr lang="en-US" dirty="0"/>
              <a:t>The </a:t>
            </a:r>
            <a:r>
              <a:rPr lang="en-US" dirty="0" smtClean="0"/>
              <a:t>PSAT</a:t>
            </a:r>
            <a:r>
              <a:rPr lang="en-US" baseline="30000" dirty="0" smtClean="0"/>
              <a:t> </a:t>
            </a:r>
            <a:r>
              <a:rPr lang="en-US" dirty="0"/>
              <a:t>8/9 establishes a baseline measurement of college and career </a:t>
            </a:r>
            <a:r>
              <a:rPr lang="en-US" dirty="0" smtClean="0"/>
              <a:t>readiness. </a:t>
            </a:r>
          </a:p>
          <a:p>
            <a:pPr marL="0" indent="0">
              <a:lnSpc>
                <a:spcPct val="100000"/>
              </a:lnSpc>
              <a:spcBef>
                <a:spcPts val="2200"/>
              </a:spcBef>
              <a:buNone/>
            </a:pPr>
            <a:r>
              <a:rPr lang="en-US" dirty="0"/>
              <a:t>The </a:t>
            </a:r>
            <a:r>
              <a:rPr lang="en-US" dirty="0" smtClean="0"/>
              <a:t>PSAT</a:t>
            </a:r>
            <a:r>
              <a:rPr lang="en-US" baseline="30000" dirty="0" smtClean="0"/>
              <a:t> </a:t>
            </a:r>
            <a:r>
              <a:rPr lang="en-US" dirty="0"/>
              <a:t>8/9 </a:t>
            </a:r>
            <a:r>
              <a:rPr lang="en-US" dirty="0" smtClean="0"/>
              <a:t>tests the same skills and knowledge as the SAT, PSAT/NMSQT, and PSAT</a:t>
            </a:r>
            <a:r>
              <a:rPr lang="en-US" baseline="30000" dirty="0" smtClean="0"/>
              <a:t> </a:t>
            </a:r>
            <a:r>
              <a:rPr lang="en-US" dirty="0" smtClean="0"/>
              <a:t>10—in a way that makes sense for each grade level.</a:t>
            </a:r>
            <a:endParaRPr lang="en-US" dirty="0"/>
          </a:p>
          <a:p>
            <a:pPr marL="0" indent="0">
              <a:lnSpc>
                <a:spcPct val="110000"/>
              </a:lnSpc>
              <a:spcBef>
                <a:spcPts val="2200"/>
              </a:spcBef>
              <a:buNone/>
            </a:pPr>
            <a:r>
              <a:rPr lang="en-US" dirty="0" smtClean="0"/>
              <a:t>Personalized practice on Khan Academy</a:t>
            </a:r>
            <a:r>
              <a:rPr lang="en-US" baseline="30000" dirty="0"/>
              <a:t>®</a:t>
            </a:r>
            <a:r>
              <a:rPr lang="en-US" dirty="0" smtClean="0"/>
              <a:t> gives students the opportunity to upload their test results to receive targeted learning plans that students can use to learn more about and practice the skills they need to improve. </a:t>
            </a:r>
          </a:p>
          <a:p>
            <a:pPr marL="0" indent="0">
              <a:lnSpc>
                <a:spcPct val="110000"/>
              </a:lnSpc>
              <a:spcBef>
                <a:spcPts val="2200"/>
              </a:spcBef>
              <a:buNone/>
            </a:pPr>
            <a:r>
              <a:rPr lang="en-US" dirty="0" smtClean="0"/>
              <a:t>The </a:t>
            </a:r>
            <a:r>
              <a:rPr lang="en-US" dirty="0"/>
              <a:t>score reports will give students comprehensive, personalized feedback on test performance, allowing students to see which questions were answered incorrectly and which academic skills </a:t>
            </a:r>
            <a:r>
              <a:rPr lang="en-US" dirty="0" smtClean="0"/>
              <a:t>they should </a:t>
            </a:r>
            <a:r>
              <a:rPr lang="en-US" dirty="0"/>
              <a:t>work to </a:t>
            </a:r>
            <a:r>
              <a:rPr lang="en-US" dirty="0" smtClean="0"/>
              <a:t>improve. </a:t>
            </a:r>
          </a:p>
          <a:p>
            <a:pPr marL="0" indent="0">
              <a:lnSpc>
                <a:spcPct val="110000"/>
              </a:lnSpc>
              <a:spcBef>
                <a:spcPts val="2200"/>
              </a:spcBef>
              <a:buNone/>
            </a:pPr>
            <a:r>
              <a:rPr lang="en-US" dirty="0" smtClean="0"/>
              <a:t>Information on college majors </a:t>
            </a:r>
            <a:r>
              <a:rPr lang="en-US" dirty="0"/>
              <a:t>and career exploration </a:t>
            </a:r>
            <a:r>
              <a:rPr lang="en-US" dirty="0" smtClean="0"/>
              <a:t>are offered by the College </a:t>
            </a:r>
            <a:r>
              <a:rPr lang="en-US" dirty="0"/>
              <a:t>Board and </a:t>
            </a:r>
            <a:r>
              <a:rPr lang="en-US" dirty="0" err="1" smtClean="0"/>
              <a:t>Roadtrip</a:t>
            </a:r>
            <a:r>
              <a:rPr lang="en-US" dirty="0" smtClean="0"/>
              <a:t> Nation. </a:t>
            </a:r>
            <a:endParaRPr lang="en-US" dirty="0"/>
          </a:p>
        </p:txBody>
      </p:sp>
      <p:pic>
        <p:nvPicPr>
          <p:cNvPr id="6" name="Picture 5" descr="Icon of a bar graph"/>
          <p:cNvPicPr>
            <a:picLocks noChangeAspect="1"/>
          </p:cNvPicPr>
          <p:nvPr/>
        </p:nvPicPr>
        <p:blipFill>
          <a:blip r:embed="rId3"/>
          <a:stretch>
            <a:fillRect/>
          </a:stretch>
        </p:blipFill>
        <p:spPr>
          <a:xfrm>
            <a:off x="4808586" y="732273"/>
            <a:ext cx="754014" cy="754014"/>
          </a:xfrm>
          <a:prstGeom prst="rect">
            <a:avLst/>
          </a:prstGeom>
        </p:spPr>
      </p:pic>
      <p:pic>
        <p:nvPicPr>
          <p:cNvPr id="16" name="Picture 15" descr="Icon of gears"/>
          <p:cNvPicPr>
            <a:picLocks noChangeAspect="1"/>
          </p:cNvPicPr>
          <p:nvPr/>
        </p:nvPicPr>
        <p:blipFill>
          <a:blip r:embed="rId4"/>
          <a:stretch>
            <a:fillRect/>
          </a:stretch>
        </p:blipFill>
        <p:spPr>
          <a:xfrm>
            <a:off x="4822952" y="1570473"/>
            <a:ext cx="739648" cy="739648"/>
          </a:xfrm>
          <a:prstGeom prst="rect">
            <a:avLst/>
          </a:prstGeom>
        </p:spPr>
      </p:pic>
      <p:pic>
        <p:nvPicPr>
          <p:cNvPr id="11" name="Picture 10" descr="Icon of a computer"/>
          <p:cNvPicPr>
            <a:picLocks noChangeAspect="1"/>
          </p:cNvPicPr>
          <p:nvPr/>
        </p:nvPicPr>
        <p:blipFill>
          <a:blip r:embed="rId5"/>
          <a:stretch>
            <a:fillRect/>
          </a:stretch>
        </p:blipFill>
        <p:spPr>
          <a:xfrm>
            <a:off x="4822952" y="2625052"/>
            <a:ext cx="739648" cy="739648"/>
          </a:xfrm>
          <a:prstGeom prst="rect">
            <a:avLst/>
          </a:prstGeom>
        </p:spPr>
      </p:pic>
      <p:pic>
        <p:nvPicPr>
          <p:cNvPr id="14" name="Picture 13" descr="Icon of checkbox list"/>
          <p:cNvPicPr>
            <a:picLocks noChangeAspect="1"/>
          </p:cNvPicPr>
          <p:nvPr/>
        </p:nvPicPr>
        <p:blipFill>
          <a:blip r:embed="rId6"/>
          <a:stretch>
            <a:fillRect/>
          </a:stretch>
        </p:blipFill>
        <p:spPr>
          <a:xfrm>
            <a:off x="4808586" y="3996089"/>
            <a:ext cx="754014" cy="754014"/>
          </a:xfrm>
          <a:prstGeom prst="rect">
            <a:avLst/>
          </a:prstGeom>
        </p:spPr>
      </p:pic>
      <p:pic>
        <p:nvPicPr>
          <p:cNvPr id="20" name="Picture 19" descr="Icon of microscope"/>
          <p:cNvPicPr>
            <a:picLocks noChangeAspect="1"/>
          </p:cNvPicPr>
          <p:nvPr/>
        </p:nvPicPr>
        <p:blipFill>
          <a:blip r:embed="rId7"/>
          <a:stretch>
            <a:fillRect/>
          </a:stretch>
        </p:blipFill>
        <p:spPr>
          <a:xfrm>
            <a:off x="4822952" y="5185231"/>
            <a:ext cx="739648" cy="739648"/>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5</a:t>
            </a:fld>
            <a:endParaRPr lang="en-US" dirty="0"/>
          </a:p>
        </p:txBody>
      </p:sp>
    </p:spTree>
    <p:extLst>
      <p:ext uri="{BB962C8B-B14F-4D97-AF65-F5344CB8AC3E}">
        <p14:creationId xmlns:p14="http://schemas.microsoft.com/office/powerpoint/2010/main" val="26871459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PSAT 8/9 </a:t>
            </a:r>
            <a:br>
              <a:rPr lang="en-US" sz="3600" dirty="0"/>
            </a:br>
            <a:r>
              <a:rPr lang="en-US" sz="3600" dirty="0"/>
              <a:t>2017-18 </a:t>
            </a:r>
            <a:br>
              <a:rPr lang="en-US" sz="3600" dirty="0"/>
            </a:br>
            <a:r>
              <a:rPr lang="en-US" sz="3600" dirty="0"/>
              <a:t>Test Dates</a:t>
            </a:r>
          </a:p>
        </p:txBody>
      </p:sp>
      <p:sp>
        <p:nvSpPr>
          <p:cNvPr id="6" name="Content Placeholder 5"/>
          <p:cNvSpPr>
            <a:spLocks noGrp="1"/>
          </p:cNvSpPr>
          <p:nvPr>
            <p:ph idx="1"/>
          </p:nvPr>
        </p:nvSpPr>
        <p:spPr/>
        <p:txBody>
          <a:bodyPr/>
          <a:lstStyle/>
          <a:p>
            <a:pPr marL="0" indent="0">
              <a:buNone/>
            </a:pPr>
            <a:r>
              <a:rPr lang="en-US" sz="2600" b="1" dirty="0">
                <a:solidFill>
                  <a:schemeClr val="accent1"/>
                </a:solidFill>
                <a:latin typeface="Roboto"/>
              </a:rPr>
              <a:t>The PSAT 8/9 is given in the fall and </a:t>
            </a:r>
            <a:r>
              <a:rPr lang="en-US" sz="2600" b="1" dirty="0" smtClean="0">
                <a:solidFill>
                  <a:schemeClr val="accent1"/>
                </a:solidFill>
                <a:latin typeface="Roboto"/>
              </a:rPr>
              <a:t>spring. </a:t>
            </a:r>
            <a:endParaRPr lang="en-US" sz="2600" b="1" dirty="0">
              <a:solidFill>
                <a:schemeClr val="accent1"/>
              </a:solidFill>
              <a:latin typeface="Roboto"/>
            </a:endParaRPr>
          </a:p>
        </p:txBody>
      </p:sp>
      <p:grpSp>
        <p:nvGrpSpPr>
          <p:cNvPr id="8" name="Group 7" descr="Fall 2017 Testing Window SEPT. 25 THRU JAN. 26"/>
          <p:cNvGrpSpPr/>
          <p:nvPr/>
        </p:nvGrpSpPr>
        <p:grpSpPr>
          <a:xfrm>
            <a:off x="4761938" y="1745506"/>
            <a:ext cx="2404491" cy="2439171"/>
            <a:chOff x="4761938" y="856506"/>
            <a:chExt cx="2404491" cy="2439171"/>
          </a:xfrm>
        </p:grpSpPr>
        <p:sp>
          <p:nvSpPr>
            <p:cNvPr id="9" name="Rectangle 8"/>
            <p:cNvSpPr/>
            <p:nvPr/>
          </p:nvSpPr>
          <p:spPr>
            <a:xfrm>
              <a:off x="4761938" y="1789820"/>
              <a:ext cx="2404491"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4958219" y="1892300"/>
              <a:ext cx="2008637" cy="1377208"/>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smtClean="0">
                  <a:solidFill>
                    <a:schemeClr val="bg1"/>
                  </a:solidFill>
                  <a:latin typeface="Roboto"/>
                </a:rPr>
                <a:t>SEPT. 25</a:t>
              </a:r>
            </a:p>
            <a:p>
              <a:pPr marL="0" indent="0" algn="ctr">
                <a:lnSpc>
                  <a:spcPct val="70000"/>
                </a:lnSpc>
                <a:buNone/>
              </a:pPr>
              <a:r>
                <a:rPr lang="en-US" sz="2000" b="1" dirty="0" smtClean="0">
                  <a:solidFill>
                    <a:schemeClr val="bg1"/>
                  </a:solidFill>
                  <a:latin typeface="Roboto"/>
                </a:rPr>
                <a:t>THRU</a:t>
              </a:r>
            </a:p>
            <a:p>
              <a:pPr marL="0" indent="0" algn="ctr">
                <a:lnSpc>
                  <a:spcPct val="70000"/>
                </a:lnSpc>
                <a:buNone/>
              </a:pPr>
              <a:r>
                <a:rPr lang="en-US" sz="3200" b="1" dirty="0" smtClean="0">
                  <a:solidFill>
                    <a:schemeClr val="bg1"/>
                  </a:solidFill>
                  <a:latin typeface="Roboto"/>
                </a:rPr>
                <a:t>JAN. 26</a:t>
              </a:r>
              <a:endParaRPr lang="en-US" sz="3200" b="1" dirty="0">
                <a:solidFill>
                  <a:schemeClr val="bg1"/>
                </a:solidFill>
                <a:latin typeface="Roboto"/>
              </a:endParaRPr>
            </a:p>
          </p:txBody>
        </p:sp>
        <p:sp>
          <p:nvSpPr>
            <p:cNvPr id="12" name="Content Placeholder 2"/>
            <p:cNvSpPr txBox="1">
              <a:spLocks/>
            </p:cNvSpPr>
            <p:nvPr/>
          </p:nvSpPr>
          <p:spPr>
            <a:xfrm>
              <a:off x="4761938" y="856506"/>
              <a:ext cx="2404491"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600" b="1" dirty="0" smtClean="0">
                  <a:latin typeface="Roboto"/>
                </a:rPr>
                <a:t>Fall 2017</a:t>
              </a:r>
            </a:p>
            <a:p>
              <a:pPr marL="0" indent="0">
                <a:lnSpc>
                  <a:spcPct val="70000"/>
                </a:lnSpc>
                <a:buNone/>
              </a:pPr>
              <a:r>
                <a:rPr lang="en-US" sz="2600" dirty="0" smtClean="0">
                  <a:latin typeface="Roboto"/>
                </a:rPr>
                <a:t>Testing Window</a:t>
              </a:r>
              <a:endParaRPr lang="en-US" sz="2600" dirty="0" smtClean="0"/>
            </a:p>
          </p:txBody>
        </p:sp>
      </p:grpSp>
      <p:grpSp>
        <p:nvGrpSpPr>
          <p:cNvPr id="13" name="Group 12" descr="Spring 2018 Testing Window FEB. 26 THRU APRIL 27"/>
          <p:cNvGrpSpPr/>
          <p:nvPr/>
        </p:nvGrpSpPr>
        <p:grpSpPr>
          <a:xfrm>
            <a:off x="7691017" y="1745506"/>
            <a:ext cx="2404491" cy="2439171"/>
            <a:chOff x="4761938" y="856506"/>
            <a:chExt cx="2404491" cy="2439171"/>
          </a:xfrm>
        </p:grpSpPr>
        <p:sp>
          <p:nvSpPr>
            <p:cNvPr id="14" name="Rectangle 13"/>
            <p:cNvSpPr/>
            <p:nvPr/>
          </p:nvSpPr>
          <p:spPr>
            <a:xfrm>
              <a:off x="4761938" y="1789820"/>
              <a:ext cx="2404491"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4958219" y="1892300"/>
              <a:ext cx="2008637" cy="1377208"/>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smtClean="0">
                  <a:solidFill>
                    <a:schemeClr val="bg1"/>
                  </a:solidFill>
                  <a:latin typeface="Roboto"/>
                </a:rPr>
                <a:t>FEB. 26</a:t>
              </a:r>
            </a:p>
            <a:p>
              <a:pPr marL="0" indent="0" algn="ctr">
                <a:lnSpc>
                  <a:spcPct val="70000"/>
                </a:lnSpc>
                <a:buNone/>
              </a:pPr>
              <a:r>
                <a:rPr lang="en-US" sz="2000" b="1" dirty="0" smtClean="0">
                  <a:solidFill>
                    <a:schemeClr val="bg1"/>
                  </a:solidFill>
                  <a:latin typeface="Roboto"/>
                </a:rPr>
                <a:t>THRU</a:t>
              </a:r>
              <a:endParaRPr lang="en-US" sz="2000" b="1" dirty="0">
                <a:solidFill>
                  <a:schemeClr val="bg1"/>
                </a:solidFill>
                <a:latin typeface="Roboto"/>
              </a:endParaRPr>
            </a:p>
            <a:p>
              <a:pPr marL="0" indent="0" algn="ctr">
                <a:lnSpc>
                  <a:spcPct val="70000"/>
                </a:lnSpc>
                <a:buNone/>
              </a:pPr>
              <a:r>
                <a:rPr lang="en-US" sz="3200" b="1" dirty="0" smtClean="0">
                  <a:solidFill>
                    <a:schemeClr val="bg1"/>
                  </a:solidFill>
                  <a:latin typeface="Roboto"/>
                </a:rPr>
                <a:t>APRIL 27</a:t>
              </a:r>
              <a:endParaRPr lang="en-US" sz="3200" b="1" dirty="0">
                <a:solidFill>
                  <a:schemeClr val="bg1"/>
                </a:solidFill>
                <a:latin typeface="Roboto"/>
              </a:endParaRPr>
            </a:p>
          </p:txBody>
        </p:sp>
        <p:sp>
          <p:nvSpPr>
            <p:cNvPr id="16" name="Content Placeholder 2"/>
            <p:cNvSpPr txBox="1">
              <a:spLocks/>
            </p:cNvSpPr>
            <p:nvPr/>
          </p:nvSpPr>
          <p:spPr>
            <a:xfrm>
              <a:off x="4761938" y="856506"/>
              <a:ext cx="2404491"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600" b="1" dirty="0" smtClean="0">
                  <a:latin typeface="Roboto"/>
                </a:rPr>
                <a:t>Spring 2018</a:t>
              </a:r>
            </a:p>
            <a:p>
              <a:pPr marL="0" indent="0">
                <a:lnSpc>
                  <a:spcPct val="70000"/>
                </a:lnSpc>
                <a:buNone/>
              </a:pPr>
              <a:r>
                <a:rPr lang="en-US" sz="2600" dirty="0" smtClean="0">
                  <a:latin typeface="Roboto"/>
                </a:rPr>
                <a:t>Testing Window</a:t>
              </a:r>
              <a:endParaRPr lang="en-US" sz="2600" dirty="0" smtClean="0"/>
            </a:p>
          </p:txBody>
        </p:sp>
      </p:grpSp>
      <p:sp>
        <p:nvSpPr>
          <p:cNvPr id="3" name="Slide Number Placeholder 2"/>
          <p:cNvSpPr>
            <a:spLocks noGrp="1"/>
          </p:cNvSpPr>
          <p:nvPr>
            <p:ph type="sldNum" sz="quarter" idx="12"/>
          </p:nvPr>
        </p:nvSpPr>
        <p:spPr/>
        <p:txBody>
          <a:bodyPr/>
          <a:lstStyle/>
          <a:p>
            <a:fld id="{017ED8CA-143E-8B40-B3C8-0174DDF149EE}" type="slidenum">
              <a:rPr lang="en-US" smtClean="0"/>
              <a:t>6</a:t>
            </a:fld>
            <a:endParaRPr lang="en-US" dirty="0"/>
          </a:p>
        </p:txBody>
      </p:sp>
    </p:spTree>
    <p:extLst>
      <p:ext uri="{BB962C8B-B14F-4D97-AF65-F5344CB8AC3E}">
        <p14:creationId xmlns:p14="http://schemas.microsoft.com/office/powerpoint/2010/main" val="130159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1894365"/>
          </a:xfrm>
        </p:spPr>
        <p:txBody>
          <a:bodyPr/>
          <a:lstStyle/>
          <a:p>
            <a:r>
              <a:rPr lang="en-US" dirty="0"/>
              <a:t>Skills Tested </a:t>
            </a:r>
            <a:br>
              <a:rPr lang="en-US" dirty="0"/>
            </a:br>
            <a:r>
              <a:rPr lang="en-US" dirty="0"/>
              <a:t>on the </a:t>
            </a:r>
            <a:br>
              <a:rPr lang="en-US" dirty="0"/>
            </a:br>
            <a:r>
              <a:rPr lang="en-US" dirty="0" smtClean="0"/>
              <a:t>PSAT 8/9</a:t>
            </a:r>
            <a:endParaRPr lang="en-US" dirty="0"/>
          </a:p>
        </p:txBody>
      </p:sp>
    </p:spTree>
    <p:extLst>
      <p:ext uri="{BB962C8B-B14F-4D97-AF65-F5344CB8AC3E}">
        <p14:creationId xmlns:p14="http://schemas.microsoft.com/office/powerpoint/2010/main" val="1990835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Skills Tested</a:t>
            </a:r>
            <a:endParaRPr lang="en-US" sz="3600" dirty="0"/>
          </a:p>
        </p:txBody>
      </p:sp>
      <p:sp>
        <p:nvSpPr>
          <p:cNvPr id="14" name="Content Placeholder 2"/>
          <p:cNvSpPr>
            <a:spLocks noGrp="1"/>
          </p:cNvSpPr>
          <p:nvPr>
            <p:ph idx="1"/>
          </p:nvPr>
        </p:nvSpPr>
        <p:spPr>
          <a:xfrm>
            <a:off x="5751285" y="559824"/>
            <a:ext cx="5986778" cy="5566339"/>
          </a:xfrm>
        </p:spPr>
        <p:txBody>
          <a:bodyPr/>
          <a:lstStyle/>
          <a:p>
            <a:pPr marL="0" indent="0">
              <a:lnSpc>
                <a:spcPct val="150000"/>
              </a:lnSpc>
              <a:buNone/>
            </a:pPr>
            <a:r>
              <a:rPr lang="en-US" sz="3500" dirty="0" smtClean="0"/>
              <a:t>Reading Test</a:t>
            </a:r>
            <a:endParaRPr lang="en-US" sz="3500" dirty="0"/>
          </a:p>
          <a:p>
            <a:pPr marL="0" indent="0">
              <a:lnSpc>
                <a:spcPct val="150000"/>
              </a:lnSpc>
              <a:buNone/>
            </a:pPr>
            <a:r>
              <a:rPr lang="en-US" sz="3500" dirty="0" smtClean="0"/>
              <a:t>Writing and Language Test</a:t>
            </a:r>
          </a:p>
          <a:p>
            <a:pPr marL="0" indent="0">
              <a:lnSpc>
                <a:spcPct val="150000"/>
              </a:lnSpc>
              <a:buNone/>
            </a:pPr>
            <a:r>
              <a:rPr lang="en-US" sz="3500" dirty="0" smtClean="0"/>
              <a:t>Math Test</a:t>
            </a:r>
          </a:p>
        </p:txBody>
      </p:sp>
      <p:pic>
        <p:nvPicPr>
          <p:cNvPr id="3" name="Picture 2" descr="Icon of a book"/>
          <p:cNvPicPr>
            <a:picLocks noChangeAspect="1"/>
          </p:cNvPicPr>
          <p:nvPr/>
        </p:nvPicPr>
        <p:blipFill>
          <a:blip r:embed="rId3"/>
          <a:stretch>
            <a:fillRect/>
          </a:stretch>
        </p:blipFill>
        <p:spPr>
          <a:xfrm>
            <a:off x="4824088" y="888878"/>
            <a:ext cx="772302" cy="772302"/>
          </a:xfrm>
          <a:prstGeom prst="rect">
            <a:avLst/>
          </a:prstGeom>
        </p:spPr>
      </p:pic>
      <p:pic>
        <p:nvPicPr>
          <p:cNvPr id="9" name="Picture 8" descr="Icon of a pencil and paper"/>
          <p:cNvPicPr>
            <a:picLocks noChangeAspect="1"/>
          </p:cNvPicPr>
          <p:nvPr/>
        </p:nvPicPr>
        <p:blipFill>
          <a:blip r:embed="rId4"/>
          <a:stretch>
            <a:fillRect/>
          </a:stretch>
        </p:blipFill>
        <p:spPr>
          <a:xfrm>
            <a:off x="4824088" y="1805444"/>
            <a:ext cx="772302" cy="772302"/>
          </a:xfrm>
          <a:prstGeom prst="rect">
            <a:avLst/>
          </a:prstGeom>
        </p:spPr>
      </p:pic>
      <p:pic>
        <p:nvPicPr>
          <p:cNvPr id="6" name="Picture 5" descr="Icon of addition, subtraction, multiplication, and division signs"/>
          <p:cNvPicPr>
            <a:picLocks noChangeAspect="1"/>
          </p:cNvPicPr>
          <p:nvPr/>
        </p:nvPicPr>
        <p:blipFill>
          <a:blip r:embed="rId5"/>
          <a:stretch>
            <a:fillRect/>
          </a:stretch>
        </p:blipFill>
        <p:spPr>
          <a:xfrm>
            <a:off x="4824088" y="2722011"/>
            <a:ext cx="772302" cy="772302"/>
          </a:xfrm>
          <a:prstGeom prst="rect">
            <a:avLst/>
          </a:prstGeom>
        </p:spPr>
      </p:pic>
      <p:sp>
        <p:nvSpPr>
          <p:cNvPr id="12" name="Content Placeholder 1"/>
          <p:cNvSpPr txBox="1">
            <a:spLocks/>
          </p:cNvSpPr>
          <p:nvPr/>
        </p:nvSpPr>
        <p:spPr>
          <a:xfrm>
            <a:off x="5370286" y="3657597"/>
            <a:ext cx="6363222" cy="3063287"/>
          </a:xfrm>
          <a:prstGeom prst="rect">
            <a:avLst/>
          </a:prstGeom>
        </p:spPr>
        <p:txBody>
          <a:bodyPr lIns="0" tIns="22860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Roboto"/>
              </a:rPr>
              <a:t>Each </a:t>
            </a:r>
            <a:r>
              <a:rPr lang="en-US" sz="2400" dirty="0">
                <a:latin typeface="Roboto"/>
              </a:rPr>
              <a:t>test assesses the academic skills that students developed over the years, primarily through </a:t>
            </a:r>
            <a:r>
              <a:rPr lang="en-US" sz="2400" dirty="0" smtClean="0">
                <a:latin typeface="Roboto"/>
              </a:rPr>
              <a:t>coursework. </a:t>
            </a:r>
          </a:p>
          <a:p>
            <a:r>
              <a:rPr lang="en-US" sz="2400" dirty="0">
                <a:latin typeface="Roboto"/>
              </a:rPr>
              <a:t>These skills are considered essential for success in high </a:t>
            </a:r>
            <a:r>
              <a:rPr lang="en-US" sz="2400" dirty="0" smtClean="0">
                <a:latin typeface="Roboto"/>
              </a:rPr>
              <a:t>school, college, </a:t>
            </a:r>
            <a:r>
              <a:rPr lang="en-US" sz="2400" dirty="0">
                <a:latin typeface="Roboto"/>
              </a:rPr>
              <a:t>and career. </a:t>
            </a:r>
            <a:endParaRPr lang="en-US" sz="2400" dirty="0" smtClean="0">
              <a:latin typeface="Roboto"/>
            </a:endParaRP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72025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Reading </a:t>
            </a:r>
            <a:br>
              <a:rPr lang="en-US" sz="3600" dirty="0" smtClean="0"/>
            </a:br>
            <a:r>
              <a:rPr lang="en-US" sz="3600" dirty="0" smtClean="0"/>
              <a:t>Test</a:t>
            </a:r>
            <a:endParaRPr lang="en-US" sz="3600" dirty="0"/>
          </a:p>
        </p:txBody>
      </p:sp>
      <p:pic>
        <p:nvPicPr>
          <p:cNvPr id="3" name="Picture 2" descr="Icon of a book"/>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a:t>42 </a:t>
            </a:r>
            <a:r>
              <a:rPr lang="en-US" sz="3200" dirty="0" smtClean="0"/>
              <a:t>passage‐based </a:t>
            </a:r>
            <a:r>
              <a:rPr lang="en-US" sz="3200" dirty="0"/>
              <a:t>questions;</a:t>
            </a:r>
            <a:r>
              <a:rPr lang="en-US" sz="3200" b="1" dirty="0"/>
              <a:t> </a:t>
            </a:r>
            <a:r>
              <a:rPr lang="en-US" sz="3200" b="1" dirty="0" smtClean="0"/>
              <a:t/>
            </a:r>
            <a:br>
              <a:rPr lang="en-US" sz="3200" b="1" dirty="0" smtClean="0"/>
            </a:br>
            <a:r>
              <a:rPr lang="en-US" sz="3200" dirty="0" smtClean="0">
                <a:latin typeface="Roboto"/>
              </a:rPr>
              <a:t>55 </a:t>
            </a:r>
            <a:r>
              <a:rPr lang="en-US" sz="3200" dirty="0">
                <a:latin typeface="Roboto"/>
              </a:rPr>
              <a:t>minutes </a:t>
            </a:r>
            <a:endParaRPr lang="en-US" sz="3200" b="1" dirty="0" smtClean="0">
              <a:latin typeface="Roboto"/>
            </a:endParaRPr>
          </a:p>
          <a:p>
            <a:pPr>
              <a:spcBef>
                <a:spcPts val="1872"/>
              </a:spcBef>
            </a:pPr>
            <a:r>
              <a:rPr lang="en-US" sz="3200" dirty="0" smtClean="0"/>
              <a:t>4 </a:t>
            </a:r>
            <a:r>
              <a:rPr lang="en-US" sz="3200" dirty="0"/>
              <a:t>single passages and </a:t>
            </a:r>
            <a:r>
              <a:rPr lang="en-US" sz="3200" dirty="0" smtClean="0"/>
              <a:t/>
            </a:r>
            <a:br>
              <a:rPr lang="en-US" sz="3200" dirty="0" smtClean="0"/>
            </a:br>
            <a:r>
              <a:rPr lang="en-US" sz="3200" dirty="0" smtClean="0"/>
              <a:t>1 </a:t>
            </a:r>
            <a:r>
              <a:rPr lang="en-US" sz="3200" dirty="0"/>
              <a:t>pair of passages </a:t>
            </a:r>
            <a:endParaRPr lang="en-US" sz="3200" dirty="0">
              <a:latin typeface="Roboto"/>
            </a:endParaRPr>
          </a:p>
        </p:txBody>
      </p:sp>
      <p:sp>
        <p:nvSpPr>
          <p:cNvPr id="7" name="Rectangle 6" descr="Decorative"/>
          <p:cNvSpPr/>
          <p:nvPr/>
        </p:nvSpPr>
        <p:spPr>
          <a:xfrm>
            <a:off x="4767263" y="3410857"/>
            <a:ext cx="6815137" cy="29720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latin typeface="Roboto"/>
              </a:rPr>
              <a:t>Quick Facts</a:t>
            </a:r>
            <a:endParaRPr lang="en-US" sz="1800" dirty="0"/>
          </a:p>
          <a:p>
            <a:r>
              <a:rPr lang="en-US" sz="1800" dirty="0">
                <a:latin typeface="Roboto"/>
              </a:rPr>
              <a:t>All questions are multiple choice and based on </a:t>
            </a:r>
            <a:r>
              <a:rPr lang="en-US" sz="1800" dirty="0" smtClean="0">
                <a:latin typeface="Roboto"/>
              </a:rPr>
              <a:t>passages. </a:t>
            </a:r>
            <a:endParaRPr lang="en-US" sz="1800" dirty="0">
              <a:latin typeface="Roboto"/>
            </a:endParaRPr>
          </a:p>
          <a:p>
            <a:pPr>
              <a:spcBef>
                <a:spcPts val="1032"/>
              </a:spcBef>
            </a:pPr>
            <a:r>
              <a:rPr lang="en-US" sz="1800" dirty="0">
                <a:latin typeface="Roboto"/>
              </a:rPr>
              <a:t>Some passages are paired with other passages or informational graphics such as charts, graphs, and tables. </a:t>
            </a:r>
          </a:p>
          <a:p>
            <a:pPr>
              <a:spcBef>
                <a:spcPts val="1032"/>
              </a:spcBef>
            </a:pPr>
            <a:r>
              <a:rPr lang="en-US" sz="1800" dirty="0">
                <a:latin typeface="Roboto"/>
              </a:rPr>
              <a:t>No mathematical computation is required</a:t>
            </a:r>
            <a:r>
              <a:rPr lang="en-US" sz="1800" dirty="0" smtClean="0">
                <a:latin typeface="Roboto"/>
              </a:rPr>
              <a:t>.</a:t>
            </a:r>
            <a:endParaRPr lang="en-US" sz="1800" dirty="0">
              <a:latin typeface="Roboto"/>
            </a:endParaRPr>
          </a:p>
          <a:p>
            <a:pPr>
              <a:spcBef>
                <a:spcPts val="1032"/>
              </a:spcBef>
            </a:pPr>
            <a:r>
              <a:rPr lang="en-US" sz="1800" dirty="0">
                <a:latin typeface="Roboto"/>
              </a:rPr>
              <a:t>Prior topic-specific knowledge is never tested. </a:t>
            </a:r>
            <a:r>
              <a:rPr lang="en-US" sz="1800" dirty="0" smtClean="0">
                <a:latin typeface="Roboto"/>
              </a:rPr>
              <a:t> </a:t>
            </a: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84552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Title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tem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 Content Slide - Large Text (+4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 Content Slide - Large Text (+12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2417</TotalTime>
  <Words>1137</Words>
  <Application>Microsoft Macintosh PowerPoint</Application>
  <PresentationFormat>Widescreen</PresentationFormat>
  <Paragraphs>170</Paragraphs>
  <Slides>26</Slides>
  <Notes>9</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26</vt:i4>
      </vt:variant>
    </vt:vector>
  </HeadingPairs>
  <TitlesOfParts>
    <vt:vector size="39" baseType="lpstr">
      <vt:lpstr>Arial</vt:lpstr>
      <vt:lpstr>Calibri</vt:lpstr>
      <vt:lpstr>Roboto</vt:lpstr>
      <vt:lpstr>Roboto Medium</vt:lpstr>
      <vt:lpstr>Roboto Slab</vt:lpstr>
      <vt:lpstr>Roboto Slab Regular</vt:lpstr>
      <vt:lpstr>Title Slides</vt:lpstr>
      <vt:lpstr>Section Dividers</vt:lpstr>
      <vt:lpstr>Statement Slide</vt:lpstr>
      <vt:lpstr>2_Content Slides</vt:lpstr>
      <vt:lpstr>5. Content Slide - No Sidebar</vt:lpstr>
      <vt:lpstr>6. Content Slide - Large Text (+4pt)</vt:lpstr>
      <vt:lpstr>7. Content Slide - Large Text (+12pt)</vt:lpstr>
      <vt:lpstr>Prepare for the PSAT™ 8/9 2017-18</vt:lpstr>
      <vt:lpstr>Contents</vt:lpstr>
      <vt:lpstr>What Is the PSAT 8/9?</vt:lpstr>
      <vt:lpstr>Some  Key Facts</vt:lpstr>
      <vt:lpstr>Benefits of the PSAT 8/9</vt:lpstr>
      <vt:lpstr>PSAT 8/9  2017-18  Test Dates</vt:lpstr>
      <vt:lpstr>Skills Tested  on the  PSAT 8/9</vt:lpstr>
      <vt:lpstr>Skills Tested</vt:lpstr>
      <vt:lpstr>Reading  Test</vt:lpstr>
      <vt:lpstr>Reading  Test </vt:lpstr>
      <vt:lpstr>Writing and Language  Test</vt:lpstr>
      <vt:lpstr>Writing and Language  Test </vt:lpstr>
      <vt:lpstr>Math Test</vt:lpstr>
      <vt:lpstr>Math Test </vt:lpstr>
      <vt:lpstr>Math Section</vt:lpstr>
      <vt:lpstr>Math Section </vt:lpstr>
      <vt:lpstr>How Does the PSAT 8/9  Connect to the  PSAT 10, the PSAT/NMSQT, and the SAT?</vt:lpstr>
      <vt:lpstr>How Does the PSAT 8/9 Connect to the  PSAT 10, the PSAT/NMSQT, and the SAT?</vt:lpstr>
      <vt:lpstr>How to Prepare for the PSAT 8/9</vt:lpstr>
      <vt:lpstr>Know How the PSAT 8/9 Is Scored</vt:lpstr>
      <vt:lpstr>Personalized Skills Information</vt:lpstr>
      <vt:lpstr>Preparation Starts in  School</vt:lpstr>
      <vt:lpstr>Take the 2017-18  PSAT 8/9</vt:lpstr>
      <vt:lpstr>Resources</vt:lpstr>
      <vt:lpstr>Resources </vt:lpstr>
      <vt:lpstr>Good luck!</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the 2017-18 PSAT 8/9 | SAT Suite of Assessments – The College Board</dc:title>
  <dc:subject>Educators can use this presentation to help students and families understand what’s on the PSAT 8/9 and the benefits of taking the test.</dc:subject>
  <dc:creator>The College Board;PSAT 8/9;SAT Suite of Assessments</dc:creator>
  <cp:lastModifiedBy>Microsoft Office User</cp:lastModifiedBy>
  <cp:revision>256</cp:revision>
  <dcterms:created xsi:type="dcterms:W3CDTF">2016-08-22T23:40:38Z</dcterms:created>
  <dcterms:modified xsi:type="dcterms:W3CDTF">2017-09-13T17:06:10Z</dcterms:modified>
</cp:coreProperties>
</file>