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5" r:id="rId1"/>
  </p:sldMasterIdLst>
  <p:notesMasterIdLst>
    <p:notesMasterId r:id="rId32"/>
  </p:notesMasterIdLst>
  <p:handoutMasterIdLst>
    <p:handoutMasterId r:id="rId33"/>
  </p:handoutMasterIdLst>
  <p:sldIdLst>
    <p:sldId id="282" r:id="rId2"/>
    <p:sldId id="370" r:id="rId3"/>
    <p:sldId id="297" r:id="rId4"/>
    <p:sldId id="364" r:id="rId5"/>
    <p:sldId id="369" r:id="rId6"/>
    <p:sldId id="366" r:id="rId7"/>
    <p:sldId id="371" r:id="rId8"/>
    <p:sldId id="307" r:id="rId9"/>
    <p:sldId id="326" r:id="rId10"/>
    <p:sldId id="324" r:id="rId11"/>
    <p:sldId id="322" r:id="rId12"/>
    <p:sldId id="328" r:id="rId13"/>
    <p:sldId id="356" r:id="rId14"/>
    <p:sldId id="357" r:id="rId15"/>
    <p:sldId id="358" r:id="rId16"/>
    <p:sldId id="339" r:id="rId17"/>
    <p:sldId id="374" r:id="rId18"/>
    <p:sldId id="376" r:id="rId19"/>
    <p:sldId id="379" r:id="rId20"/>
    <p:sldId id="377" r:id="rId21"/>
    <p:sldId id="380" r:id="rId22"/>
    <p:sldId id="381" r:id="rId23"/>
    <p:sldId id="331" r:id="rId24"/>
    <p:sldId id="359" r:id="rId25"/>
    <p:sldId id="342" r:id="rId26"/>
    <p:sldId id="367" r:id="rId27"/>
    <p:sldId id="316" r:id="rId28"/>
    <p:sldId id="317" r:id="rId29"/>
    <p:sldId id="281" r:id="rId30"/>
    <p:sldId id="34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0A001"/>
    <a:srgbClr val="000000"/>
    <a:srgbClr val="0066FF"/>
    <a:srgbClr val="0099FF"/>
    <a:srgbClr val="FF2196"/>
    <a:srgbClr val="FF0C15"/>
    <a:srgbClr val="DAD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4752" autoAdjust="0"/>
  </p:normalViewPr>
  <p:slideViewPr>
    <p:cSldViewPr>
      <p:cViewPr>
        <p:scale>
          <a:sx n="66" d="100"/>
          <a:sy n="66" d="100"/>
        </p:scale>
        <p:origin x="-43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3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8825FE97-7ABB-4D5F-8A94-1B39AFBF483A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DA52A5E3-C219-4A40-A618-F87A32C0D9BB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A1280B78-CD91-4889-BD86-17C7F7BCBC51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5D4C9C69-5B05-4600-92E4-7A6C86BA43D1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A160F5ED-F936-44A3-BE2C-324277D3C8AC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D186076C-40A8-4CE6-8656-32E9D572CCCA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DF70E031-BCA2-465C-9659-FBF19FA9B9DB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7A6D5AF2-2C5C-4DAE-949C-536D1E6982D9}" type="slidenum">
              <a:rPr lang="en-US" sz="14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pPr algn="r" eaLnBrk="0" hangingPunct="0"/>
              <a:t>‹#›</a:t>
            </a:fld>
            <a:endParaRPr lang="en-US" sz="1400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2AB965-42E7-4F35-8286-42A95C942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3D1195-5729-444C-8A9A-942247E90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2F747-2719-4B5C-AFAA-E8B1BDB77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2EE26-AD7F-4ACE-9E3F-77FEE7BFF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A3160-F063-443E-8C62-7151EE900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B28A8-A712-459E-BD8C-113C94057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764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386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96EA3-F971-4DC2-999A-8C47EEC2A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B1974-5F7C-4B78-8A59-543E27BFB2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18FE5-9C72-4257-8CC4-FF2F1082C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6B36-9682-44E2-A60D-AE88E22A6B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66C47-3C2F-4C85-A95F-51106F3F3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E8196C-0BDF-459E-9F60-D6B28C6E2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F0C04-37B1-4B29-9321-F535F47A3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AC838A-CAEF-4573-ABB1-0C7FE129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08F359-0F06-4DAE-8CF2-E116085D3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90FCB0-AB33-4BE5-A090-B8A61D98B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onap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066800"/>
            <a:ext cx="6248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5000" smtClean="0"/>
              <a:t>Senior Parent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95600"/>
            <a:ext cx="5638800" cy="3733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/>
              <a:buNone/>
            </a:pPr>
            <a:r>
              <a:rPr lang="en-US" sz="4400" dirty="0" smtClean="0"/>
              <a:t>College Applications &amp; Transcript Process</a:t>
            </a:r>
            <a:br>
              <a:rPr lang="en-US" sz="4400" dirty="0" smtClean="0"/>
            </a:br>
            <a:r>
              <a:rPr lang="en-US" sz="4400" dirty="0" smtClean="0"/>
              <a:t>2017-2018</a:t>
            </a:r>
          </a:p>
          <a:p>
            <a:pPr eaLnBrk="1" hangingPunct="1">
              <a:buFont typeface="Times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buFont typeface="Times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Centennial High School</a:t>
            </a:r>
          </a:p>
          <a:p>
            <a:pPr eaLnBrk="1" hangingPunct="1">
              <a:buFont typeface="Times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Office of Student Services</a:t>
            </a:r>
          </a:p>
          <a:p>
            <a:pPr eaLnBrk="1" hangingPunct="1">
              <a:buFont typeface="Times"/>
              <a:buNone/>
            </a:pPr>
            <a:endParaRPr lang="en-US" sz="2800" dirty="0" smtClean="0"/>
          </a:p>
          <a:p>
            <a:pPr eaLnBrk="1" hangingPunct="1">
              <a:buFont typeface="Times"/>
              <a:buNone/>
            </a:pPr>
            <a:endParaRPr lang="en-US" dirty="0" smtClean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080500" y="-141288"/>
            <a:ext cx="184150" cy="51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5121" name="Picture 1" descr="C:\Users\jmckechniehowe\AppData\Local\Microsoft\Windows\Temporary Internet Files\Content.IE5\DU8283P0\MC900056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599" y="1219200"/>
            <a:ext cx="4047085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Apply to colleges online </a:t>
            </a:r>
          </a:p>
          <a:p>
            <a:pPr eaLnBrk="1" hangingPunct="1"/>
            <a:r>
              <a:rPr lang="en-US" dirty="0" smtClean="0"/>
              <a:t>Proofread application and print and save before sending</a:t>
            </a:r>
          </a:p>
          <a:p>
            <a:pPr eaLnBrk="1" hangingPunct="1"/>
            <a:r>
              <a:rPr lang="en-US" dirty="0" smtClean="0"/>
              <a:t>Look for e-mail confirmation within 24 hours.</a:t>
            </a:r>
          </a:p>
          <a:p>
            <a:pPr eaLnBrk="1" hangingPunct="1"/>
            <a:r>
              <a:rPr lang="en-US" dirty="0" smtClean="0"/>
              <a:t>Do not wait until last minute </a:t>
            </a:r>
          </a:p>
          <a:p>
            <a:pPr eaLnBrk="1" hangingPunct="1"/>
            <a:r>
              <a:rPr lang="en-US" dirty="0" smtClean="0"/>
              <a:t>Do not forget to request test scores from College Board or ACT</a:t>
            </a:r>
          </a:p>
          <a:p>
            <a:pPr eaLnBrk="1" hangingPunct="1"/>
            <a:r>
              <a:rPr lang="en-US" dirty="0" smtClean="0"/>
              <a:t>Watch deadlines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3962400" cy="4572000"/>
          </a:xfrm>
        </p:spPr>
        <p:txBody>
          <a:bodyPr/>
          <a:lstStyle/>
          <a:p>
            <a:pPr eaLnBrk="1" hangingPunct="1"/>
            <a:r>
              <a:rPr lang="en-US" sz="4400" smtClean="0"/>
              <a:t>Transcript Request Procedures</a:t>
            </a:r>
            <a:endParaRPr lang="en-US" sz="4000" smtClean="0"/>
          </a:p>
          <a:p>
            <a:pPr eaLnBrk="1" hangingPunct="1"/>
            <a:endParaRPr lang="en-US" sz="4000" smtClean="0"/>
          </a:p>
        </p:txBody>
      </p:sp>
      <p:pic>
        <p:nvPicPr>
          <p:cNvPr id="16388" name="Picture 13" descr="MC9000404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Important people to know---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OUR 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REGISTRARS!</a:t>
            </a: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algn="ctr" eaLnBrk="1" hangingPunct="1">
              <a:buFontTx/>
              <a:buNone/>
            </a:pPr>
            <a:r>
              <a:rPr lang="en-US" sz="4800" dirty="0" smtClean="0"/>
              <a:t>Cathy Aballo</a:t>
            </a:r>
          </a:p>
          <a:p>
            <a:pPr algn="ctr" eaLnBrk="1" hangingPunct="1">
              <a:buFontTx/>
              <a:buNone/>
            </a:pPr>
            <a:endParaRPr lang="en-US" sz="7200" dirty="0" smtClean="0"/>
          </a:p>
          <a:p>
            <a:pPr algn="ctr" eaLnBrk="1" hangingPunct="1">
              <a:buFontTx/>
              <a:buNone/>
            </a:pPr>
            <a:r>
              <a:rPr lang="en-US" sz="4800" dirty="0" smtClean="0"/>
              <a:t>Kimberly Tracy</a:t>
            </a:r>
          </a:p>
        </p:txBody>
      </p:sp>
      <p:pic>
        <p:nvPicPr>
          <p:cNvPr id="1741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82455" y="1676400"/>
            <a:ext cx="2608289" cy="2209800"/>
          </a:xfrm>
        </p:spPr>
      </p:pic>
      <p:pic>
        <p:nvPicPr>
          <p:cNvPr id="7" name="Content Placeholder 6" descr="photo-8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285999" cy="220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What is included in a Transcript: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Courses and final grades from 9</a:t>
            </a:r>
            <a:r>
              <a:rPr lang="en-US" sz="26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sz="26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*8</a:t>
            </a:r>
            <a:r>
              <a:rPr lang="en-US" sz="18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grade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Senior year schedule</a:t>
            </a:r>
            <a:endParaRPr lang="en-US" sz="2600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Quarter 1 report card, if requested after Nov 17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Weighted and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unweighted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GPA and ranking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CHS profile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Description of special program, if applicable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ALL TRANSCRIPS WILL BE SENT ELECTRONICALLY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Any school (few and rare) that wants a paper copy we will send a paper copy.</a:t>
            </a:r>
          </a:p>
          <a:p>
            <a:pPr eaLnBrk="1" hangingPunct="1">
              <a:lnSpc>
                <a:spcPct val="80000"/>
              </a:lnSpc>
            </a:pPr>
            <a:endParaRPr lang="en-US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i="1" dirty="0" smtClean="0"/>
              <a:t>Keep in mind, senior ranking will occur the week of October 2, 2017!</a:t>
            </a:r>
          </a:p>
          <a:p>
            <a:pPr eaLnBrk="1" hangingPunct="1">
              <a:lnSpc>
                <a:spcPct val="30000"/>
              </a:lnSpc>
              <a:buFont typeface="Times"/>
              <a:buNone/>
            </a:pPr>
            <a:endParaRPr lang="en-US" dirty="0" smtClean="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Transcript Request Process…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HSA or PARCC scores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Standardized test scores (PSAT, SAT I /ACT SAT II&amp; AP)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included on the transcript. Please remember to request from College Board!!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College Board charges a fee to send test scores to the college(s) of your choice.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Remember to request 4 for free when taking the test!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The Transcript Packet will NOT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Colleges will see first and second quarter grades as well as </a:t>
            </a:r>
            <a:r>
              <a:rPr lang="en-US" b="1" dirty="0" smtClean="0"/>
              <a:t>mid-term exam </a:t>
            </a:r>
            <a:r>
              <a:rPr lang="en-US" dirty="0" smtClean="0"/>
              <a:t>grades!!</a:t>
            </a:r>
          </a:p>
          <a:p>
            <a:pPr eaLnBrk="1" hangingPunct="1"/>
            <a:r>
              <a:rPr lang="en-US" dirty="0" smtClean="0"/>
              <a:t>We will automatically send mid-year reports as soon as they become available </a:t>
            </a:r>
          </a:p>
          <a:p>
            <a:pPr eaLnBrk="1" hangingPunct="1"/>
            <a:r>
              <a:rPr lang="en-US" dirty="0" smtClean="0"/>
              <a:t>There is no additional charge for mid-year reports and end-of-year transcripts!!!</a:t>
            </a:r>
          </a:p>
          <a:p>
            <a:pPr eaLnBrk="1" hangingPunct="1"/>
            <a:r>
              <a:rPr lang="en-US" dirty="0" smtClean="0"/>
              <a:t>Your student will complete a survey at the end of the year in Naviance to let us know where to send a copy of the final transcript.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Mid-Year &amp; End of the Year Reports: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80000"/>
              </a:lnSpc>
              <a:buFont typeface="Times"/>
              <a:buNone/>
            </a:pPr>
            <a:endParaRPr lang="en-US" sz="2600" dirty="0" smtClean="0"/>
          </a:p>
          <a:p>
            <a:pPr algn="l" eaLnBrk="1" hangingPunct="1">
              <a:lnSpc>
                <a:spcPct val="80000"/>
              </a:lnSpc>
              <a:buFont typeface="Times"/>
              <a:buNone/>
            </a:pPr>
            <a:r>
              <a:rPr lang="en-US" sz="2600" dirty="0" smtClean="0"/>
              <a:t>Students must apply to the college on line or through the Common Application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Complete and sign a transcript request form</a:t>
            </a: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There is no charge for the first three transcripts, after the three, transcripts are $2.00 each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Required </a:t>
            </a:r>
            <a:r>
              <a:rPr lang="en-US" sz="2800" dirty="0" smtClean="0">
                <a:solidFill>
                  <a:srgbClr val="FF0000"/>
                </a:solidFill>
              </a:rPr>
              <a:t>4 weeks (20 school days) </a:t>
            </a:r>
            <a:r>
              <a:rPr lang="en-US" sz="2800" dirty="0" smtClean="0"/>
              <a:t>notice for transcript. Include an accurate deadline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Registrars will add colleges to the “colleges I’m applying to” page in Naviance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/>
              <a:t>Your student should not invite a teacher to write a letter through Naviance until this has been completed.</a:t>
            </a:r>
          </a:p>
          <a:p>
            <a:pPr algn="l" eaLnBrk="1" hangingPunct="1">
              <a:lnSpc>
                <a:spcPct val="80000"/>
              </a:lnSpc>
              <a:buFont typeface="Times"/>
              <a:buNone/>
            </a:pPr>
            <a:r>
              <a:rPr lang="en-US" sz="2600" dirty="0" smtClean="0"/>
              <a:t>Transcripts, and letters are submitted electronically 	through Naviance</a:t>
            </a:r>
            <a:endParaRPr lang="en-US" sz="2000" dirty="0" smtClean="0"/>
          </a:p>
          <a:p>
            <a:pPr eaLnBrk="1" hangingPunct="1">
              <a:buFont typeface="Times"/>
              <a:buNone/>
            </a:pPr>
            <a:endParaRPr lang="en-US" sz="2800" dirty="0" smtClean="0"/>
          </a:p>
          <a:p>
            <a:pPr algn="l" eaLnBrk="1" hangingPunct="1">
              <a:buFont typeface="Times"/>
              <a:buNone/>
            </a:pPr>
            <a:endParaRPr lang="en-US" i="1" dirty="0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Transcript Request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534400" cy="835025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</a:rPr>
              <a:t>Transcript Request Form</a:t>
            </a:r>
          </a:p>
        </p:txBody>
      </p:sp>
      <p:pic>
        <p:nvPicPr>
          <p:cNvPr id="1026" name="Picture 2" descr="C:\Users\jmckechniehowe\AppData\Local\Temp\transcrip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72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3000" dirty="0"/>
              <a:t>NAVIANCE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800600" y="11430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STUDENT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286000"/>
            <a:ext cx="4270375" cy="4343400"/>
          </a:xfrm>
        </p:spPr>
        <p:txBody>
          <a:bodyPr>
            <a:normAutofit/>
          </a:bodyPr>
          <a:lstStyle/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Home Page 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	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Document Library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	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College Application Documents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	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Find “Student Records Transcript Request” and click “View” 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   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Print Page 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	 Complete and print</a:t>
            </a: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9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80988" lvl="1" indent="-2809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chemeClr val="tx1"/>
                </a:solidFill>
                <a:sym typeface="Wingdings" pitchFamily="2" charset="2"/>
              </a:rPr>
              <a:t>	 Return to Student Services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sz="19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Pick up a </a:t>
            </a:r>
            <a:r>
              <a:rPr lang="en-US" sz="2000" dirty="0" smtClean="0">
                <a:solidFill>
                  <a:srgbClr val="0066FF"/>
                </a:solidFill>
              </a:rPr>
              <a:t>Blue</a:t>
            </a:r>
            <a:r>
              <a:rPr lang="en-US" sz="2000" dirty="0" smtClean="0"/>
              <a:t> paper form in Student Services</a:t>
            </a:r>
          </a:p>
          <a:p>
            <a:pPr eaLnBrk="1" hangingPunct="1">
              <a:buClrTx/>
              <a:buFont typeface="Wingdings 2" pitchFamily="18" charset="2"/>
              <a:buNone/>
            </a:pPr>
            <a:r>
              <a:rPr lang="en-US" sz="2000" dirty="0" smtClean="0">
                <a:sym typeface="Wingdings" pitchFamily="2" charset="2"/>
              </a:rPr>
              <a:t> Complete</a:t>
            </a:r>
          </a:p>
          <a:p>
            <a:pPr eaLnBrk="1" hangingPunct="1">
              <a:buClrTx/>
              <a:buFont typeface="Wingdings 2" pitchFamily="18" charset="2"/>
              <a:buNone/>
            </a:pPr>
            <a:r>
              <a:rPr lang="en-US" sz="2000" dirty="0" smtClean="0">
                <a:sym typeface="Wingdings" pitchFamily="2" charset="2"/>
              </a:rPr>
              <a:t> Return to Student Services</a:t>
            </a:r>
            <a:endParaRPr lang="en-US" sz="2000" dirty="0" smtClean="0"/>
          </a:p>
        </p:txBody>
      </p:sp>
      <p:sp>
        <p:nvSpPr>
          <p:cNvPr id="3482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3200" dirty="0" smtClean="0"/>
              <a:t>Where to find a TRANSCRIPT REQUEST 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343400"/>
            <a:ext cx="3429000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/>
              <a:t>We require 4 weeks/20 days notice to provide a transcript so please factor this in with the college deadline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ea typeface="ＭＳ Ｐゴシック" pitchFamily="34" charset="-128"/>
                <a:hlinkClick r:id="rId2"/>
              </a:rPr>
              <a:t>www.commonapp.org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Complete Education section</a:t>
            </a:r>
          </a:p>
          <a:p>
            <a:r>
              <a:rPr lang="en-US" sz="2800" dirty="0" smtClean="0">
                <a:ea typeface="ＭＳ Ｐゴシック" pitchFamily="34" charset="-128"/>
              </a:rPr>
              <a:t>Add at least one college to your	</a:t>
            </a:r>
            <a:r>
              <a:rPr lang="en-US" sz="2800" i="1" u="sng" dirty="0" smtClean="0">
                <a:ea typeface="ＭＳ Ｐゴシック" pitchFamily="34" charset="-128"/>
              </a:rPr>
              <a:t>My Colleges </a:t>
            </a:r>
            <a:r>
              <a:rPr lang="en-US" sz="2800" dirty="0" smtClean="0">
                <a:ea typeface="ＭＳ Ｐゴシック" pitchFamily="34" charset="-128"/>
              </a:rPr>
              <a:t>tab in the </a:t>
            </a:r>
            <a:r>
              <a:rPr lang="en-US" sz="2800" i="1" u="sng" dirty="0" smtClean="0">
                <a:ea typeface="ＭＳ Ｐゴシック" pitchFamily="34" charset="-128"/>
              </a:rPr>
              <a:t>College Search</a:t>
            </a:r>
            <a:r>
              <a:rPr lang="en-US" sz="2800" dirty="0" smtClean="0">
                <a:ea typeface="ＭＳ Ｐゴシック" pitchFamily="34" charset="-128"/>
              </a:rPr>
              <a:t> tab</a:t>
            </a:r>
          </a:p>
          <a:p>
            <a:r>
              <a:rPr lang="en-US" sz="2800" dirty="0" smtClean="0">
                <a:ea typeface="ＭＳ Ｐゴシック" pitchFamily="34" charset="-128"/>
              </a:rPr>
              <a:t>Under the </a:t>
            </a:r>
            <a:r>
              <a:rPr lang="en-US" sz="2800" i="1" u="sng" dirty="0" smtClean="0">
                <a:ea typeface="ＭＳ Ｐゴシック" pitchFamily="34" charset="-128"/>
              </a:rPr>
              <a:t>My Colleges </a:t>
            </a:r>
            <a:r>
              <a:rPr lang="en-US" sz="2800" dirty="0" smtClean="0">
                <a:ea typeface="ＭＳ Ｐゴシック" pitchFamily="34" charset="-128"/>
              </a:rPr>
              <a:t>tab, click on one college (on left hand side), the click on </a:t>
            </a:r>
            <a:r>
              <a:rPr lang="en-US" sz="2800" i="1" u="sng" dirty="0" smtClean="0">
                <a:ea typeface="ＭＳ Ｐゴシック" pitchFamily="34" charset="-128"/>
              </a:rPr>
              <a:t>Recommenders and FERPA</a:t>
            </a:r>
            <a:r>
              <a:rPr lang="en-US" sz="2800" dirty="0" smtClean="0">
                <a:ea typeface="ＭＳ Ｐゴシック" pitchFamily="34" charset="-128"/>
              </a:rPr>
              <a:t>. Complete this section. </a:t>
            </a:r>
          </a:p>
          <a:p>
            <a:r>
              <a:rPr lang="en-US" sz="2800" dirty="0" smtClean="0">
                <a:ea typeface="ＭＳ Ｐゴシック" pitchFamily="34" charset="-128"/>
              </a:rPr>
              <a:t>Go back to Naviance, Colleges Tab, </a:t>
            </a:r>
            <a:r>
              <a:rPr lang="en-US" altLang="en-US" sz="2800" dirty="0" smtClean="0">
                <a:ea typeface="ＭＳ Ｐゴシック" pitchFamily="34" charset="-128"/>
              </a:rPr>
              <a:t>“</a:t>
            </a:r>
            <a:r>
              <a:rPr lang="en-US" sz="2800" dirty="0" smtClean="0">
                <a:ea typeface="ＭＳ Ｐゴシック" pitchFamily="34" charset="-128"/>
              </a:rPr>
              <a:t>Colleges I am Applying to,</a:t>
            </a:r>
            <a:r>
              <a:rPr lang="en-US" altLang="en-US" sz="2800" dirty="0" smtClean="0">
                <a:ea typeface="ＭＳ Ｐゴシック" pitchFamily="34" charset="-128"/>
              </a:rPr>
              <a:t>”</a:t>
            </a:r>
            <a:r>
              <a:rPr lang="en-US" sz="2800" dirty="0" smtClean="0">
                <a:ea typeface="ＭＳ Ｐゴシック" pitchFamily="34" charset="-128"/>
              </a:rPr>
              <a:t> match you accounts by entering the email you used for your Common App.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ea typeface="ＭＳ Ｐゴシック" pitchFamily="34" charset="-128"/>
              </a:rPr>
              <a:t>Creating a Common App. Account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71671"/>
          </a:xfrm>
        </p:spPr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Review Senior activities</a:t>
            </a:r>
          </a:p>
          <a:p>
            <a:r>
              <a:rPr lang="en-US" dirty="0" smtClean="0"/>
              <a:t>College Planning</a:t>
            </a:r>
          </a:p>
          <a:p>
            <a:r>
              <a:rPr lang="en-US" dirty="0" smtClean="0"/>
              <a:t>College Applications</a:t>
            </a:r>
          </a:p>
          <a:p>
            <a:r>
              <a:rPr lang="en-US" dirty="0" smtClean="0"/>
              <a:t>Transcript Requests</a:t>
            </a:r>
          </a:p>
          <a:p>
            <a:r>
              <a:rPr lang="en-US" dirty="0" smtClean="0"/>
              <a:t>Letters of recommendation</a:t>
            </a:r>
          </a:p>
          <a:p>
            <a:r>
              <a:rPr lang="en-US" dirty="0" smtClean="0"/>
              <a:t>Scholarships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/>
                <a:ea typeface="+mj-ea"/>
                <a:cs typeface="+mj-cs"/>
              </a:rPr>
              <a:t>CONNECTING NAVIANCE to your</a:t>
            </a:r>
            <a:br>
              <a:rPr lang="en-US" sz="3200" b="1" dirty="0" smtClean="0">
                <a:solidFill>
                  <a:srgbClr val="002060"/>
                </a:solidFill>
                <a:effectLst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002060"/>
                </a:solidFill>
                <a:effectLst/>
                <a:ea typeface="+mj-ea"/>
                <a:cs typeface="+mj-cs"/>
              </a:rPr>
              <a:t>COMMON APPLICATION ACCOUNT</a:t>
            </a:r>
            <a:endParaRPr lang="en-US" sz="3200" b="1" dirty="0">
              <a:solidFill>
                <a:srgbClr val="002060"/>
              </a:solidFill>
              <a:effectLst/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IN ORDER TO SEND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TRANSCRIPTS</a:t>
            </a:r>
            <a:r>
              <a:rPr lang="en-US" sz="2400" dirty="0" smtClean="0">
                <a:ea typeface="ＭＳ Ｐゴシック" pitchFamily="34" charset="-128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RECOMMENDATIONS</a:t>
            </a:r>
            <a:r>
              <a:rPr lang="en-US" sz="2400" dirty="0" smtClean="0">
                <a:ea typeface="ＭＳ Ｐゴシック" pitchFamily="34" charset="-128"/>
              </a:rPr>
              <a:t> ELECTRONICALLY, </a:t>
            </a:r>
            <a:r>
              <a:rPr lang="en-US" sz="2400" b="1" u="sng" dirty="0" smtClean="0">
                <a:ea typeface="ＭＳ Ｐゴシック" pitchFamily="34" charset="-128"/>
              </a:rPr>
              <a:t>you must:</a:t>
            </a:r>
          </a:p>
          <a:p>
            <a:pPr lvl="1" eaLnBrk="1" hangingPunct="1"/>
            <a:r>
              <a:rPr lang="en-US" sz="2400" b="1" u="sng" dirty="0" smtClean="0">
                <a:ea typeface="ＭＳ Ｐゴシック" pitchFamily="34" charset="-128"/>
              </a:rPr>
              <a:t>Sign the FERPA Waiver </a:t>
            </a:r>
            <a:r>
              <a:rPr lang="en-US" sz="2400" dirty="0" smtClean="0">
                <a:ea typeface="ＭＳ Ｐゴシック" pitchFamily="34" charset="-128"/>
              </a:rPr>
              <a:t>on Common App</a:t>
            </a:r>
          </a:p>
          <a:p>
            <a:pPr lvl="1" eaLnBrk="1" hangingPunct="1"/>
            <a:r>
              <a:rPr lang="en-US" sz="2400" b="1" u="sng" dirty="0" smtClean="0">
                <a:ea typeface="ＭＳ Ｐゴシック" pitchFamily="34" charset="-128"/>
              </a:rPr>
              <a:t>Connect your Common APP account to </a:t>
            </a:r>
            <a:r>
              <a:rPr lang="en-US" sz="2400" b="1" u="sng" dirty="0" err="1" smtClean="0">
                <a:ea typeface="ＭＳ Ｐゴシック" pitchFamily="34" charset="-128"/>
              </a:rPr>
              <a:t>Naviance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THIS MUST BE DONE IF YOU ARE USING COMMON APP FOR ONE OR MORE APPLICATIONS. </a:t>
            </a:r>
          </a:p>
          <a:p>
            <a:pPr lvl="1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If you are not using COMMON APP at all, you do not need to do this.</a:t>
            </a:r>
            <a:r>
              <a:rPr lang="en-US" dirty="0" smtClean="0">
                <a:ea typeface="ＭＳ Ｐゴシック" pitchFamily="34" charset="-128"/>
              </a:rPr>
              <a:t>  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  <a:ea typeface="ＭＳ Ｐゴシック" pitchFamily="34" charset="-128"/>
              </a:rPr>
              <a:t>DEMO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Common App Matching on </a:t>
            </a:r>
            <a:r>
              <a:rPr lang="en-US" sz="3800" dirty="0" err="1" smtClean="0"/>
              <a:t>Naviance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jhebler\Desktop\M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r>
              <a:rPr lang="en-US" dirty="0" smtClean="0"/>
              <a:t>Matched on </a:t>
            </a:r>
            <a:r>
              <a:rPr lang="en-US" dirty="0" err="1" smtClean="0"/>
              <a:t>Naviance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jhebler\Desktop\CA Match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Recommendation Process - </a:t>
            </a:r>
            <a:r>
              <a:rPr lang="en-US" sz="4000" dirty="0" smtClean="0"/>
              <a:t>Review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10000" cy="3941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267201" y="1752600"/>
            <a:ext cx="4876799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Talk to teachers and counselors</a:t>
            </a:r>
          </a:p>
          <a:p>
            <a:r>
              <a:rPr lang="en-US" dirty="0" smtClean="0"/>
              <a:t>Sign and turn in release of information and waiver forms</a:t>
            </a:r>
          </a:p>
          <a:p>
            <a:r>
              <a:rPr lang="en-US" dirty="0" smtClean="0"/>
              <a:t>Invite teachers through Naviance (turn in transcript request first)</a:t>
            </a:r>
          </a:p>
          <a:p>
            <a:r>
              <a:rPr lang="en-US" dirty="0" smtClean="0"/>
              <a:t>Check your account for submission</a:t>
            </a:r>
          </a:p>
          <a:p>
            <a:r>
              <a:rPr lang="en-US" dirty="0" smtClean="0"/>
              <a:t>Naviance is your on-line tracking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C:\Users\jmckechniehowe\AppData\Local\Microsoft\Windows\Temporary Internet Files\Content.IE5\PHDH32GW\MP9004117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0386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534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Select college(s) &amp; Submit a Transcript request form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Students talk to Teachers about recommendation letters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Students invite Teachers to write letters through Naviance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letters of recommendation and transcripts will be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submitted electronically.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find a school that only accepts paper transcripts we will send a paper copy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i="1" dirty="0" smtClean="0"/>
              <a:t>Review of College Application Process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763000" cy="571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Howard County College Fair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Sunday, October 15, 1-3 pm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Howard Community College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Washington DC National College Fair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Tuesday, November 5th, 12:30 – 4:00 pm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Walter E. Washington Convention Center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Baltimore National College Fair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</a:t>
            </a:r>
            <a:r>
              <a:rPr lang="en-US" sz="2400" dirty="0" smtClean="0"/>
              <a:t>Mon. Oct. 30, 9 am-noon &amp; 6:00- 8:30 pm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	Tues. Oct 31, 9 am – 11:30 am</a:t>
            </a:r>
            <a:br>
              <a:rPr lang="en-US" sz="2400" dirty="0" smtClean="0"/>
            </a:br>
            <a:r>
              <a:rPr lang="en-US" sz="2400" dirty="0" smtClean="0"/>
              <a:t>	    Baltimore Convention Center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 smtClean="0"/>
              <a:t>Washington D.C. Performing &amp; Visual Arts Fair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Sunday, 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, 1:00-3:30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                          Walter E. Washington Convention Center</a:t>
            </a:r>
          </a:p>
          <a:p>
            <a:pPr algn="ctr" eaLnBrk="1" hangingPunct="1">
              <a:lnSpc>
                <a:spcPct val="80000"/>
              </a:lnSpc>
              <a:buFont typeface="Times"/>
              <a:buNone/>
            </a:pPr>
            <a:endParaRPr lang="en-US" sz="2400" dirty="0" smtClean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Local College </a:t>
            </a:r>
            <a:r>
              <a:rPr lang="en-US" sz="4000" dirty="0" smtClean="0"/>
              <a:t>Fairs</a:t>
            </a:r>
            <a:endParaRPr lang="en-US" sz="4000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927100" y="40481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419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3200" b="1" dirty="0" smtClean="0"/>
              <a:t>Regional Financial Aid Nights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400" u="sng" dirty="0" smtClean="0"/>
              <a:t>FAFSA NIGHT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400" dirty="0" smtClean="0"/>
              <a:t>Thursday, Sept. 27 7:00pm CHS Auditorium</a:t>
            </a:r>
          </a:p>
          <a:p>
            <a:pPr eaLnBrk="1" hangingPunct="1">
              <a:buNone/>
            </a:pPr>
            <a:endParaRPr lang="en-US" sz="3200" b="1" dirty="0" smtClean="0"/>
          </a:p>
          <a:p>
            <a:pPr eaLnBrk="1" hangingPunct="1"/>
            <a:r>
              <a:rPr lang="en-US" sz="3200" b="1" dirty="0" smtClean="0"/>
              <a:t>Fine Arts College Night -  </a:t>
            </a:r>
            <a:r>
              <a:rPr lang="en-US" sz="2800" b="1" dirty="0" smtClean="0"/>
              <a:t>TBA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r>
              <a:rPr lang="en-US" sz="3200" b="1" dirty="0" smtClean="0"/>
              <a:t>Military Information Night </a:t>
            </a:r>
            <a:endParaRPr lang="en-US" sz="2400" dirty="0" smtClean="0"/>
          </a:p>
          <a:p>
            <a:pPr algn="r" eaLnBrk="1" hangingPunct="1"/>
            <a:r>
              <a:rPr lang="en-US" sz="2400" i="1" dirty="0" smtClean="0"/>
              <a:t>Check our website for dates, times and locations.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…Other Important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4081272"/>
          </a:xfrm>
        </p:spPr>
        <p:txBody>
          <a:bodyPr/>
          <a:lstStyle/>
          <a:p>
            <a:pPr eaLnBrk="1" hangingPunct="1"/>
            <a:r>
              <a:rPr lang="en-US" sz="3300" dirty="0" smtClean="0"/>
              <a:t>FAFSA available to start October 1st</a:t>
            </a:r>
          </a:p>
          <a:p>
            <a:pPr lvl="1" eaLnBrk="1" hangingPunct="1"/>
            <a:r>
              <a:rPr lang="en-US" dirty="0" smtClean="0"/>
              <a:t>County-wide seminars on Financial Aid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3300" dirty="0" smtClean="0"/>
              <a:t>CSS/School Profile:</a:t>
            </a:r>
          </a:p>
          <a:p>
            <a:pPr lvl="1" eaLnBrk="1" hangingPunct="1"/>
            <a:r>
              <a:rPr lang="en-US" sz="2900" dirty="0" smtClean="0"/>
              <a:t>Usually private colleges</a:t>
            </a:r>
          </a:p>
          <a:p>
            <a:pPr lvl="1" eaLnBrk="1" hangingPunct="1"/>
            <a:r>
              <a:rPr lang="en-US" sz="2800" dirty="0" smtClean="0"/>
              <a:t>Done through College Board </a:t>
            </a:r>
          </a:p>
          <a:p>
            <a:pPr lvl="2" eaLnBrk="1" hangingPunct="1">
              <a:buFont typeface="Times"/>
              <a:buNone/>
            </a:pPr>
            <a:r>
              <a:rPr lang="en-US" sz="2800" dirty="0" smtClean="0"/>
              <a:t>with a fee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	Financial Aid	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5105400"/>
            <a:ext cx="162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1328"/>
            <a:ext cx="8763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Scholarships Advertised via: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4000" dirty="0" smtClean="0"/>
              <a:t>chs.hcpss.org -Link to the HCPSS scholarship site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4000" dirty="0" smtClean="0"/>
              <a:t>fastweb.com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4000" dirty="0" smtClean="0"/>
              <a:t>“Scholarships” file in Student 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4000" dirty="0" smtClean="0"/>
              <a:t>Advertised on our website &amp; </a:t>
            </a:r>
            <a:r>
              <a:rPr lang="en-US" sz="4000" dirty="0" err="1" smtClean="0"/>
              <a:t>Naviance</a:t>
            </a:r>
            <a:r>
              <a:rPr lang="en-US" sz="4000" dirty="0" smtClean="0"/>
              <a:t> </a:t>
            </a:r>
            <a:r>
              <a:rPr lang="en-US" sz="3200" dirty="0" smtClean="0"/>
              <a:t>(CHS e-mail) </a:t>
            </a:r>
          </a:p>
          <a:p>
            <a:pPr lvl="2" eaLnBrk="1" hangingPunct="1">
              <a:lnSpc>
                <a:spcPct val="90000"/>
              </a:lnSpc>
              <a:buFont typeface="Times"/>
              <a:buNone/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	Scholarships: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295400"/>
          </a:xfrm>
        </p:spPr>
        <p:txBody>
          <a:bodyPr lIns="90487" tIns="44450" rIns="90487" bIns="44450" anchor="b">
            <a:normAutofit fontScale="90000"/>
          </a:bodyPr>
          <a:lstStyle/>
          <a:p>
            <a:pPr eaLnBrk="1" hangingPunct="1"/>
            <a:r>
              <a:rPr lang="en-US" sz="4000" dirty="0" smtClean="0"/>
              <a:t>Encourage Your Student to Visit his/her Counselor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5257800" cy="2895600"/>
          </a:xfrm>
        </p:spPr>
        <p:txBody>
          <a:bodyPr lIns="90487" tIns="44450" rIns="90487" bIns="44450"/>
          <a:lstStyle/>
          <a:p>
            <a:pPr eaLnBrk="1" hangingPunct="1"/>
            <a:endParaRPr lang="en-US" dirty="0" smtClean="0"/>
          </a:p>
          <a:p>
            <a:pPr eaLnBrk="1" hangingPunct="1">
              <a:buFont typeface="Times"/>
              <a:buNone/>
            </a:pPr>
            <a:r>
              <a:rPr lang="en-US" sz="3400" dirty="0" smtClean="0"/>
              <a:t>Student Services      	Hours:</a:t>
            </a:r>
          </a:p>
          <a:p>
            <a:pPr algn="ctr" eaLnBrk="1" hangingPunct="1">
              <a:buFont typeface="Times"/>
              <a:buNone/>
            </a:pPr>
            <a:r>
              <a:rPr lang="en-US" sz="3400" dirty="0" smtClean="0"/>
              <a:t>      7:10 AM -2:45 PM</a:t>
            </a:r>
          </a:p>
          <a:p>
            <a:pPr eaLnBrk="1" hangingPunct="1">
              <a:buFont typeface="Times"/>
              <a:buNone/>
            </a:pPr>
            <a:endParaRPr lang="en-US" sz="2800" dirty="0" smtClean="0"/>
          </a:p>
        </p:txBody>
      </p:sp>
      <p:pic>
        <p:nvPicPr>
          <p:cNvPr id="28676" name="Picture 15" descr="MP90043887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679700"/>
            <a:ext cx="3581400" cy="2806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304800"/>
            <a:ext cx="72517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Student Services Staff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772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2400" dirty="0" smtClean="0"/>
              <a:t>	</a:t>
            </a:r>
            <a:r>
              <a:rPr lang="en-US" sz="3000" dirty="0" smtClean="0">
                <a:solidFill>
                  <a:srgbClr val="0070C0"/>
                </a:solidFill>
              </a:rPr>
              <a:t>Counselors</a:t>
            </a:r>
            <a:r>
              <a:rPr lang="en-US" sz="30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000" dirty="0" smtClean="0"/>
              <a:t>	   </a:t>
            </a:r>
            <a:r>
              <a:rPr lang="en-US" sz="3600" i="1" dirty="0" smtClean="0"/>
              <a:t>Jennifer McKechnie </a:t>
            </a:r>
            <a:r>
              <a:rPr lang="en-US" sz="3600" dirty="0" smtClean="0"/>
              <a:t>A-C, </a:t>
            </a:r>
            <a:r>
              <a:rPr lang="en-US" sz="3000" dirty="0" smtClean="0"/>
              <a:t>(ITL)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600" dirty="0" smtClean="0"/>
              <a:t>	  </a:t>
            </a:r>
            <a:r>
              <a:rPr lang="en-US" sz="3600" i="1" dirty="0" smtClean="0"/>
              <a:t>Todd </a:t>
            </a:r>
            <a:r>
              <a:rPr lang="en-US" sz="3600" i="1" dirty="0" err="1" smtClean="0"/>
              <a:t>Kriner</a:t>
            </a:r>
            <a:r>
              <a:rPr lang="en-US" sz="3600" i="1" dirty="0" smtClean="0"/>
              <a:t>  </a:t>
            </a:r>
            <a:r>
              <a:rPr lang="en-US" sz="3600" dirty="0" smtClean="0"/>
              <a:t>D-H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600" dirty="0" smtClean="0"/>
              <a:t>	</a:t>
            </a:r>
            <a:r>
              <a:rPr lang="en-US" sz="3600" i="1" dirty="0" smtClean="0"/>
              <a:t>   Jae Hi </a:t>
            </a:r>
            <a:r>
              <a:rPr lang="en-US" sz="3600" i="1" dirty="0" err="1" smtClean="0"/>
              <a:t>Hebler</a:t>
            </a:r>
            <a:r>
              <a:rPr lang="en-US" sz="3600" i="1" dirty="0" smtClean="0"/>
              <a:t>  </a:t>
            </a:r>
            <a:r>
              <a:rPr lang="en-US" sz="3600" dirty="0" smtClean="0"/>
              <a:t>I-Ma 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600" dirty="0" smtClean="0"/>
              <a:t>	  </a:t>
            </a:r>
            <a:r>
              <a:rPr lang="en-US" sz="3600" i="1" dirty="0" smtClean="0"/>
              <a:t>Christian Sanders  </a:t>
            </a:r>
            <a:r>
              <a:rPr lang="en-US" sz="3600" dirty="0" smtClean="0"/>
              <a:t>Mb-Si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600" dirty="0" smtClean="0"/>
              <a:t>	  </a:t>
            </a:r>
            <a:r>
              <a:rPr lang="en-US" sz="3600" i="1" dirty="0" smtClean="0"/>
              <a:t>Ellen </a:t>
            </a:r>
            <a:r>
              <a:rPr lang="en-US" sz="3600" i="1" dirty="0" err="1" smtClean="0"/>
              <a:t>Mauser</a:t>
            </a:r>
            <a:r>
              <a:rPr lang="en-US" sz="3600" i="1" dirty="0" smtClean="0"/>
              <a:t>  </a:t>
            </a:r>
            <a:r>
              <a:rPr lang="en-US" sz="3600" dirty="0" err="1" smtClean="0"/>
              <a:t>Sj</a:t>
            </a:r>
            <a:r>
              <a:rPr lang="en-US" sz="3600" dirty="0" smtClean="0"/>
              <a:t>-Z 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600" dirty="0" smtClean="0"/>
              <a:t>	  </a:t>
            </a:r>
            <a:r>
              <a:rPr lang="en-US" sz="3600" i="1" dirty="0" smtClean="0"/>
              <a:t>Irene </a:t>
            </a:r>
            <a:r>
              <a:rPr lang="en-US" sz="3600" i="1" dirty="0" err="1" smtClean="0"/>
              <a:t>Khaksari</a:t>
            </a:r>
            <a:r>
              <a:rPr lang="en-US" sz="3600" i="1" dirty="0" smtClean="0"/>
              <a:t> 9</a:t>
            </a:r>
            <a:r>
              <a:rPr lang="en-US" sz="3600" i="1" baseline="30000" dirty="0" smtClean="0"/>
              <a:t>th</a:t>
            </a:r>
            <a:r>
              <a:rPr lang="en-US" sz="3600" i="1" dirty="0" smtClean="0"/>
              <a:t> grade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0070C0"/>
                </a:solidFill>
              </a:rPr>
              <a:t>Secretary </a:t>
            </a:r>
            <a:r>
              <a:rPr lang="en-US" sz="3000" dirty="0" smtClean="0"/>
              <a:t>– </a:t>
            </a:r>
            <a:r>
              <a:rPr lang="en-US" sz="3000" i="1" dirty="0" smtClean="0"/>
              <a:t>Carole </a:t>
            </a:r>
            <a:r>
              <a:rPr lang="en-US" sz="3000" i="1" dirty="0" err="1" smtClean="0"/>
              <a:t>Sormanti</a:t>
            </a:r>
            <a:endParaRPr lang="en-US" sz="3000" i="1" dirty="0" smtClean="0"/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0070C0"/>
                </a:solidFill>
              </a:rPr>
              <a:t>Registrar</a:t>
            </a:r>
            <a:r>
              <a:rPr lang="en-US" sz="3000" dirty="0" smtClean="0"/>
              <a:t> - </a:t>
            </a:r>
            <a:r>
              <a:rPr lang="en-US" sz="3000" i="1" dirty="0" smtClean="0"/>
              <a:t>Cathy Aballo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	Registrar </a:t>
            </a:r>
            <a:r>
              <a:rPr lang="en-US" sz="3000" dirty="0" smtClean="0"/>
              <a:t>– </a:t>
            </a:r>
            <a:r>
              <a:rPr lang="en-US" sz="3000" i="1" dirty="0" smtClean="0"/>
              <a:t>Kimberly Tracy</a:t>
            </a:r>
          </a:p>
          <a:p>
            <a:pPr eaLnBrk="1" hangingPunct="1">
              <a:lnSpc>
                <a:spcPct val="90000"/>
              </a:lnSpc>
              <a:buFont typeface="Times"/>
              <a:buNone/>
            </a:pPr>
            <a:endParaRPr lang="en-US" sz="3000" i="1" dirty="0" smtClean="0"/>
          </a:p>
          <a:p>
            <a:pPr eaLnBrk="1" hangingPunct="1">
              <a:lnSpc>
                <a:spcPct val="90000"/>
              </a:lnSpc>
              <a:buFont typeface="Times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/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www.chs.hcpss.org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CEEB School Code:  210509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4300 Centennial Lane Ellicott City, MD 21042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jmckechnie@hcpss.org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todd_kriner@hcpss.org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jaehi_hebler@hcpss.org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christian_sanders@hcpss.org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ellen_mauser@hcpss.org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irene_khaksari@hcpss.org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CHS Phone # (410) 313-2856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Student Services Office: (410) 313-2857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Fax# (410) 313-2534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724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Counselors have:</a:t>
            </a:r>
          </a:p>
          <a:p>
            <a:r>
              <a:rPr lang="en-US" dirty="0" smtClean="0"/>
              <a:t>Held individual meetings with seniors</a:t>
            </a:r>
          </a:p>
          <a:p>
            <a:pPr eaLnBrk="1" hangingPunct="1"/>
            <a:r>
              <a:rPr lang="en-US" dirty="0" smtClean="0"/>
              <a:t>Provided seniors with a copy of transcript to review</a:t>
            </a:r>
          </a:p>
          <a:p>
            <a:pPr eaLnBrk="1" hangingPunct="1"/>
            <a:r>
              <a:rPr lang="en-US" dirty="0" smtClean="0"/>
              <a:t>Provided materials for college application and transcript request process</a:t>
            </a:r>
          </a:p>
          <a:p>
            <a:pPr eaLnBrk="1" hangingPunct="1"/>
            <a:r>
              <a:rPr lang="en-US" dirty="0" smtClean="0"/>
              <a:t>Reviewed </a:t>
            </a:r>
            <a:r>
              <a:rPr lang="en-US" dirty="0" err="1" smtClean="0"/>
              <a:t>Naviance</a:t>
            </a:r>
            <a:r>
              <a:rPr lang="en-US" dirty="0" smtClean="0"/>
              <a:t> process for letters of recommendations</a:t>
            </a:r>
          </a:p>
          <a:p>
            <a:pPr eaLnBrk="1" hangingPunct="1"/>
            <a:r>
              <a:rPr lang="en-US" dirty="0" smtClean="0"/>
              <a:t>Assisted seniors in linking the common application to </a:t>
            </a:r>
            <a:r>
              <a:rPr lang="en-US" dirty="0" err="1" smtClean="0"/>
              <a:t>Naviance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 far this year…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Senior class rank will be available for seniors to view in Naviance in the beginning of October (as per county policy)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College visits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Scholarship Information</a:t>
            </a:r>
          </a:p>
          <a:p>
            <a:endParaRPr lang="en-US" dirty="0" smtClean="0"/>
          </a:p>
          <a:p>
            <a:r>
              <a:rPr lang="en-US" dirty="0" err="1" smtClean="0"/>
              <a:t>Naviance</a:t>
            </a:r>
            <a:r>
              <a:rPr lang="en-US" dirty="0" smtClean="0"/>
              <a:t> lessons/surveys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come…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College entrance tests</a:t>
            </a:r>
          </a:p>
          <a:p>
            <a:pPr lvl="1" eaLnBrk="1" hangingPunct="1"/>
            <a:r>
              <a:rPr lang="en-US" dirty="0" smtClean="0"/>
              <a:t>SAT</a:t>
            </a:r>
          </a:p>
          <a:p>
            <a:pPr lvl="1" eaLnBrk="1" hangingPunct="1"/>
            <a:r>
              <a:rPr lang="en-US" dirty="0" smtClean="0"/>
              <a:t>SAT Subject Tests</a:t>
            </a:r>
          </a:p>
          <a:p>
            <a:pPr lvl="1" eaLnBrk="1" hangingPunct="1"/>
            <a:r>
              <a:rPr lang="en-US" dirty="0" smtClean="0"/>
              <a:t>ACT</a:t>
            </a:r>
          </a:p>
          <a:p>
            <a:pPr lvl="1" eaLnBrk="1" hangingPunct="1"/>
            <a:r>
              <a:rPr lang="en-US" dirty="0" smtClean="0"/>
              <a:t>AP </a:t>
            </a:r>
            <a:r>
              <a:rPr lang="en-US" sz="2400" dirty="0" smtClean="0"/>
              <a:t> </a:t>
            </a:r>
            <a:endParaRPr lang="en-US" sz="1600" dirty="0" smtClean="0"/>
          </a:p>
          <a:p>
            <a:pPr eaLnBrk="1" hangingPunct="1"/>
            <a:r>
              <a:rPr lang="en-US" dirty="0" smtClean="0"/>
              <a:t>Type of admission</a:t>
            </a:r>
          </a:p>
          <a:p>
            <a:pPr lvl="1"/>
            <a:r>
              <a:rPr lang="en-US" dirty="0" smtClean="0"/>
              <a:t>Early Decision/Early Action/Priority/Regular/Rolling</a:t>
            </a:r>
          </a:p>
          <a:p>
            <a:pPr eaLnBrk="1" hangingPunct="1"/>
            <a:r>
              <a:rPr lang="en-US" dirty="0" smtClean="0"/>
              <a:t>Student Athletes</a:t>
            </a:r>
          </a:p>
          <a:p>
            <a:pPr lvl="1"/>
            <a:r>
              <a:rPr lang="en-US" dirty="0" smtClean="0"/>
              <a:t>NCAA </a:t>
            </a:r>
            <a:r>
              <a:rPr lang="en-US" dirty="0" smtClean="0">
                <a:solidFill>
                  <a:srgbClr val="002060"/>
                </a:solidFill>
              </a:rPr>
              <a:t> www.eligibilitycenter.org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000" i="1" dirty="0" smtClean="0"/>
              <a:t>Should be filled out now for D-1 and D-2 schools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College Planning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dirty="0" smtClean="0"/>
              <a:t>Review college list from last year</a:t>
            </a:r>
          </a:p>
          <a:p>
            <a:r>
              <a:rPr lang="en-US" dirty="0" smtClean="0"/>
              <a:t>Attend College Visits</a:t>
            </a:r>
          </a:p>
          <a:p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Things to consider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 smtClean="0"/>
              <a:t>Legacy</a:t>
            </a:r>
          </a:p>
          <a:p>
            <a:pPr lvl="1"/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Special program of study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800" dirty="0" smtClean="0">
                <a:solidFill>
                  <a:srgbClr val="000000"/>
                </a:solidFill>
              </a:rPr>
              <a:t>How many are enough?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1 or 2 </a:t>
            </a:r>
            <a:r>
              <a:rPr lang="en-US" sz="4000" b="1" dirty="0" smtClean="0">
                <a:solidFill>
                  <a:srgbClr val="000000"/>
                </a:solidFill>
              </a:rPr>
              <a:t>Reach</a:t>
            </a:r>
            <a:r>
              <a:rPr lang="en-US" sz="4000" dirty="0" smtClean="0">
                <a:solidFill>
                  <a:srgbClr val="000000"/>
                </a:solidFill>
              </a:rPr>
              <a:t> schools </a:t>
            </a:r>
            <a:r>
              <a:rPr lang="en-US" sz="4000" i="1" dirty="0" smtClean="0">
                <a:solidFill>
                  <a:srgbClr val="000000"/>
                </a:solidFill>
              </a:rPr>
              <a:t>(your academics are below admission averages)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2 or 3 </a:t>
            </a:r>
            <a:r>
              <a:rPr lang="en-US" sz="4000" b="1" dirty="0" smtClean="0">
                <a:solidFill>
                  <a:srgbClr val="000000"/>
                </a:solidFill>
              </a:rPr>
              <a:t>Ideal</a:t>
            </a:r>
            <a:r>
              <a:rPr lang="en-US" sz="4000" dirty="0" smtClean="0">
                <a:solidFill>
                  <a:srgbClr val="000000"/>
                </a:solidFill>
              </a:rPr>
              <a:t> schools (fit your credentials)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1 or 2 </a:t>
            </a:r>
            <a:r>
              <a:rPr lang="en-US" sz="4000" b="1" dirty="0" smtClean="0">
                <a:solidFill>
                  <a:srgbClr val="000000"/>
                </a:solidFill>
              </a:rPr>
              <a:t>Likely</a:t>
            </a:r>
            <a:r>
              <a:rPr lang="en-US" sz="4000" dirty="0" smtClean="0">
                <a:solidFill>
                  <a:srgbClr val="000000"/>
                </a:solidFill>
              </a:rPr>
              <a:t> schools (you meet their criteria and would be happy to attend)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Consider your local community college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 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452438"/>
            <a:ext cx="8302625" cy="842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Applications and Essays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119094"/>
            <a:ext cx="4191000" cy="4519706"/>
          </a:xfrm>
        </p:spPr>
      </p:pic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43000"/>
            <a:ext cx="4267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Students should currently be working on their applications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College Essay is first English 12 writing assignment.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PSAT Day- Wednesday, October 11 - </a:t>
            </a:r>
            <a:r>
              <a:rPr lang="en-US" sz="2000" i="1" dirty="0" smtClean="0"/>
              <a:t>English teachers will provide feedback on college essays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College Visit - don’t forget a prearranged absence form.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11264</TotalTime>
  <Pages>26</Pages>
  <Words>1016</Words>
  <Application>Microsoft Office PowerPoint</Application>
  <PresentationFormat>On-screen Show (4:3)</PresentationFormat>
  <Paragraphs>236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  Senior Parent Night  </vt:lpstr>
      <vt:lpstr>Agenda</vt:lpstr>
      <vt:lpstr>Student Services Staff</vt:lpstr>
      <vt:lpstr>So far this year…</vt:lpstr>
      <vt:lpstr>Still to come…</vt:lpstr>
      <vt:lpstr>College Planning</vt:lpstr>
      <vt:lpstr>The Search</vt:lpstr>
      <vt:lpstr>Applications</vt:lpstr>
      <vt:lpstr>Applications and Essays</vt:lpstr>
      <vt:lpstr>Applications</vt:lpstr>
      <vt:lpstr>Slide 11</vt:lpstr>
      <vt:lpstr>Important people to know---</vt:lpstr>
      <vt:lpstr>Transcript Request Process…</vt:lpstr>
      <vt:lpstr>The Transcript Packet will NOT include:</vt:lpstr>
      <vt:lpstr>Mid-Year &amp; End of the Year Reports:</vt:lpstr>
      <vt:lpstr>Transcript Request Process</vt:lpstr>
      <vt:lpstr>Transcript Request Form</vt:lpstr>
      <vt:lpstr>Where to find a TRANSCRIPT REQUEST  form</vt:lpstr>
      <vt:lpstr>Creating a Common App. Account</vt:lpstr>
      <vt:lpstr>CONNECTING NAVIANCE to your COMMON APPLICATION ACCOUNT</vt:lpstr>
      <vt:lpstr>Common App Matching on Naviance</vt:lpstr>
      <vt:lpstr>Matched on Naviance</vt:lpstr>
      <vt:lpstr>Recommendation Process - Review</vt:lpstr>
      <vt:lpstr>Review of College Application Process</vt:lpstr>
      <vt:lpstr>Local College Fairs</vt:lpstr>
      <vt:lpstr>…Other Important Programs</vt:lpstr>
      <vt:lpstr> Financial Aid </vt:lpstr>
      <vt:lpstr> Scholarships:  </vt:lpstr>
      <vt:lpstr>Encourage Your Student to Visit his/her Counselor</vt:lpstr>
      <vt:lpstr>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Department Junior-Senior Information</dc:title>
  <dc:subject>College-Bound Juniors Information</dc:subject>
  <dc:creator>Guidance Department</dc:creator>
  <cp:lastModifiedBy>jmckechniehowe</cp:lastModifiedBy>
  <cp:revision>303</cp:revision>
  <cp:lastPrinted>2007-08-28T17:07:51Z</cp:lastPrinted>
  <dcterms:created xsi:type="dcterms:W3CDTF">1999-03-09T12:28:55Z</dcterms:created>
  <dcterms:modified xsi:type="dcterms:W3CDTF">2017-09-15T14:33:39Z</dcterms:modified>
</cp:coreProperties>
</file>